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42"/>
  </p:notesMasterIdLst>
  <p:handoutMasterIdLst>
    <p:handoutMasterId r:id="rId43"/>
  </p:handoutMasterIdLst>
  <p:sldIdLst>
    <p:sldId id="257" r:id="rId5"/>
    <p:sldId id="333" r:id="rId6"/>
    <p:sldId id="452" r:id="rId7"/>
    <p:sldId id="455" r:id="rId8"/>
    <p:sldId id="502" r:id="rId9"/>
    <p:sldId id="486" r:id="rId10"/>
    <p:sldId id="503" r:id="rId11"/>
    <p:sldId id="495" r:id="rId12"/>
    <p:sldId id="493" r:id="rId13"/>
    <p:sldId id="488" r:id="rId14"/>
    <p:sldId id="497" r:id="rId15"/>
    <p:sldId id="506" r:id="rId16"/>
    <p:sldId id="489" r:id="rId17"/>
    <p:sldId id="498" r:id="rId18"/>
    <p:sldId id="499" r:id="rId19"/>
    <p:sldId id="501" r:id="rId20"/>
    <p:sldId id="494" r:id="rId21"/>
    <p:sldId id="476" r:id="rId22"/>
    <p:sldId id="507" r:id="rId23"/>
    <p:sldId id="510" r:id="rId24"/>
    <p:sldId id="508" r:id="rId25"/>
    <p:sldId id="490" r:id="rId26"/>
    <p:sldId id="478" r:id="rId27"/>
    <p:sldId id="460" r:id="rId28"/>
    <p:sldId id="458" r:id="rId29"/>
    <p:sldId id="462" r:id="rId30"/>
    <p:sldId id="479" r:id="rId31"/>
    <p:sldId id="461" r:id="rId32"/>
    <p:sldId id="463" r:id="rId33"/>
    <p:sldId id="480" r:id="rId34"/>
    <p:sldId id="454" r:id="rId35"/>
    <p:sldId id="481" r:id="rId36"/>
    <p:sldId id="485" r:id="rId37"/>
    <p:sldId id="464" r:id="rId38"/>
    <p:sldId id="509" r:id="rId39"/>
    <p:sldId id="511" r:id="rId40"/>
    <p:sldId id="512"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77860" autoAdjust="0"/>
  </p:normalViewPr>
  <p:slideViewPr>
    <p:cSldViewPr snapToGrid="0">
      <p:cViewPr varScale="1">
        <p:scale>
          <a:sx n="56" d="100"/>
          <a:sy n="56" d="100"/>
        </p:scale>
        <p:origin x="1284" y="72"/>
      </p:cViewPr>
      <p:guideLst>
        <p:guide orient="horz" pos="2160"/>
        <p:guide pos="3840"/>
      </p:guideLst>
    </p:cSldViewPr>
  </p:slideViewPr>
  <p:outlineViewPr>
    <p:cViewPr>
      <p:scale>
        <a:sx n="33" d="100"/>
        <a:sy n="33" d="100"/>
      </p:scale>
      <p:origin x="0" y="-37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57C84DC-A708-4672-9751-BB2646D4FF89}" type="datetimeFigureOut">
              <a:rPr lang="en-US" smtClean="0"/>
              <a:t>2/28/2017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3BCB063-1F5A-4200-9915-5F14014B7979}" type="slidenum">
              <a:rPr lang="en-US" smtClean="0"/>
              <a:t>‹#›</a:t>
            </a:fld>
            <a:endParaRPr lang="en-US"/>
          </a:p>
        </p:txBody>
      </p:sp>
    </p:spTree>
    <p:extLst>
      <p:ext uri="{BB962C8B-B14F-4D97-AF65-F5344CB8AC3E}">
        <p14:creationId xmlns:p14="http://schemas.microsoft.com/office/powerpoint/2010/main" val="1865889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AFBF457-2A91-4E8C-8C4F-E584B9D045D2}" type="datetimeFigureOut">
              <a:rPr lang="en-US" smtClean="0"/>
              <a:t>2/28/2017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0E4FAF6-06A9-406B-82E8-DFC16D2FA2E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http://www.slideshare.net/ennoconn/health-care-social-media-influencers/7</a:t>
            </a:r>
          </a:p>
        </p:txBody>
      </p:sp>
      <p:sp>
        <p:nvSpPr>
          <p:cNvPr id="4" name="Slide Number Placeholder 3"/>
          <p:cNvSpPr>
            <a:spLocks noGrp="1"/>
          </p:cNvSpPr>
          <p:nvPr>
            <p:ph type="sldNum" sz="quarter" idx="10"/>
          </p:nvPr>
        </p:nvSpPr>
        <p:spPr/>
        <p:txBody>
          <a:bodyPr/>
          <a:lstStyle/>
          <a:p>
            <a:fld id="{50E4FAF6-06A9-406B-82E8-DFC16D2FA2EF}" type="slidenum">
              <a:rPr lang="en-US" smtClean="0"/>
              <a:t>2</a:t>
            </a:fld>
            <a:endParaRPr lang="en-US" dirty="0"/>
          </a:p>
        </p:txBody>
      </p:sp>
    </p:spTree>
    <p:extLst>
      <p:ext uri="{BB962C8B-B14F-4D97-AF65-F5344CB8AC3E}">
        <p14:creationId xmlns:p14="http://schemas.microsoft.com/office/powerpoint/2010/main" val="20624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13</a:t>
            </a:fld>
            <a:endParaRPr lang="en-US" dirty="0"/>
          </a:p>
        </p:txBody>
      </p:sp>
    </p:spTree>
    <p:extLst>
      <p:ext uri="{BB962C8B-B14F-4D97-AF65-F5344CB8AC3E}">
        <p14:creationId xmlns:p14="http://schemas.microsoft.com/office/powerpoint/2010/main" val="45880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14</a:t>
            </a:fld>
            <a:endParaRPr lang="en-US" dirty="0"/>
          </a:p>
        </p:txBody>
      </p:sp>
    </p:spTree>
    <p:extLst>
      <p:ext uri="{BB962C8B-B14F-4D97-AF65-F5344CB8AC3E}">
        <p14:creationId xmlns:p14="http://schemas.microsoft.com/office/powerpoint/2010/main" val="1866059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15</a:t>
            </a:fld>
            <a:endParaRPr lang="en-US" dirty="0"/>
          </a:p>
        </p:txBody>
      </p:sp>
    </p:spTree>
    <p:extLst>
      <p:ext uri="{BB962C8B-B14F-4D97-AF65-F5344CB8AC3E}">
        <p14:creationId xmlns:p14="http://schemas.microsoft.com/office/powerpoint/2010/main" val="278966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16</a:t>
            </a:fld>
            <a:endParaRPr lang="en-US" dirty="0"/>
          </a:p>
        </p:txBody>
      </p:sp>
    </p:spTree>
    <p:extLst>
      <p:ext uri="{BB962C8B-B14F-4D97-AF65-F5344CB8AC3E}">
        <p14:creationId xmlns:p14="http://schemas.microsoft.com/office/powerpoint/2010/main" val="3019924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17</a:t>
            </a:fld>
            <a:endParaRPr lang="en-US" dirty="0"/>
          </a:p>
        </p:txBody>
      </p:sp>
    </p:spTree>
    <p:extLst>
      <p:ext uri="{BB962C8B-B14F-4D97-AF65-F5344CB8AC3E}">
        <p14:creationId xmlns:p14="http://schemas.microsoft.com/office/powerpoint/2010/main" val="2992768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18</a:t>
            </a:fld>
            <a:endParaRPr lang="en-US" dirty="0"/>
          </a:p>
        </p:txBody>
      </p:sp>
    </p:spTree>
    <p:extLst>
      <p:ext uri="{BB962C8B-B14F-4D97-AF65-F5344CB8AC3E}">
        <p14:creationId xmlns:p14="http://schemas.microsoft.com/office/powerpoint/2010/main" val="963644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332D5E-69F1-4ED9-9522-913CD057E417}" type="slidenum">
              <a:rPr lang="en-US" smtClean="0"/>
              <a:pPr>
                <a:defRPr/>
              </a:pPr>
              <a:t>19</a:t>
            </a:fld>
            <a:endParaRPr lang="en-US" dirty="0"/>
          </a:p>
        </p:txBody>
      </p:sp>
    </p:spTree>
    <p:extLst>
      <p:ext uri="{BB962C8B-B14F-4D97-AF65-F5344CB8AC3E}">
        <p14:creationId xmlns:p14="http://schemas.microsoft.com/office/powerpoint/2010/main" val="130137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332D5E-69F1-4ED9-9522-913CD057E417}" type="slidenum">
              <a:rPr lang="en-US" smtClean="0"/>
              <a:pPr>
                <a:defRPr/>
              </a:pPr>
              <a:t>20</a:t>
            </a:fld>
            <a:endParaRPr lang="en-US" dirty="0"/>
          </a:p>
        </p:txBody>
      </p:sp>
    </p:spTree>
    <p:extLst>
      <p:ext uri="{BB962C8B-B14F-4D97-AF65-F5344CB8AC3E}">
        <p14:creationId xmlns:p14="http://schemas.microsoft.com/office/powerpoint/2010/main" val="1497269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22</a:t>
            </a:fld>
            <a:endParaRPr lang="en-US" dirty="0"/>
          </a:p>
        </p:txBody>
      </p:sp>
    </p:spTree>
    <p:extLst>
      <p:ext uri="{BB962C8B-B14F-4D97-AF65-F5344CB8AC3E}">
        <p14:creationId xmlns:p14="http://schemas.microsoft.com/office/powerpoint/2010/main" val="35564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a:t>
            </a:r>
            <a:r>
              <a:rPr lang="en-US" baseline="0" dirty="0"/>
              <a:t> Ring Central  https://www.ringcentral.com/blog/2015/05/5-tips-for-leveraging-linkedin-analytics-friday-five/</a:t>
            </a:r>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23</a:t>
            </a:fld>
            <a:endParaRPr lang="en-US" dirty="0"/>
          </a:p>
        </p:txBody>
      </p:sp>
    </p:spTree>
    <p:extLst>
      <p:ext uri="{BB962C8B-B14F-4D97-AF65-F5344CB8AC3E}">
        <p14:creationId xmlns:p14="http://schemas.microsoft.com/office/powerpoint/2010/main" val="381740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r>
              <a:rPr lang="en-US" baseline="0" dirty="0"/>
              <a:t> read statistics  </a:t>
            </a:r>
          </a:p>
          <a:p>
            <a:r>
              <a:rPr lang="en-US" baseline="0" dirty="0"/>
              <a:t>But to see why you should be on social media, you must Google yourself. </a:t>
            </a:r>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3</a:t>
            </a:fld>
            <a:endParaRPr lang="en-US" dirty="0"/>
          </a:p>
        </p:txBody>
      </p:sp>
    </p:spTree>
    <p:extLst>
      <p:ext uri="{BB962C8B-B14F-4D97-AF65-F5344CB8AC3E}">
        <p14:creationId xmlns:p14="http://schemas.microsoft.com/office/powerpoint/2010/main" val="3573961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24</a:t>
            </a:fld>
            <a:endParaRPr lang="en-US" dirty="0"/>
          </a:p>
        </p:txBody>
      </p:sp>
    </p:spTree>
    <p:extLst>
      <p:ext uri="{BB962C8B-B14F-4D97-AF65-F5344CB8AC3E}">
        <p14:creationId xmlns:p14="http://schemas.microsoft.com/office/powerpoint/2010/main" val="2545259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Professional Profile Photo (Headshot)</a:t>
            </a:r>
          </a:p>
          <a:p>
            <a:r>
              <a:rPr lang="en-US" dirty="0"/>
              <a:t>A Concise, Impactful Profile Headline</a:t>
            </a:r>
          </a:p>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25</a:t>
            </a:fld>
            <a:endParaRPr lang="en-US" dirty="0"/>
          </a:p>
        </p:txBody>
      </p:sp>
    </p:spTree>
    <p:extLst>
      <p:ext uri="{BB962C8B-B14F-4D97-AF65-F5344CB8AC3E}">
        <p14:creationId xmlns:p14="http://schemas.microsoft.com/office/powerpoint/2010/main" val="2240076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26</a:t>
            </a:fld>
            <a:endParaRPr lang="en-US" dirty="0"/>
          </a:p>
        </p:txBody>
      </p:sp>
    </p:spTree>
    <p:extLst>
      <p:ext uri="{BB962C8B-B14F-4D97-AF65-F5344CB8AC3E}">
        <p14:creationId xmlns:p14="http://schemas.microsoft.com/office/powerpoint/2010/main" val="1167517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 Caravan Health </a:t>
            </a:r>
          </a:p>
        </p:txBody>
      </p:sp>
      <p:sp>
        <p:nvSpPr>
          <p:cNvPr id="4" name="Slide Number Placeholder 3"/>
          <p:cNvSpPr>
            <a:spLocks noGrp="1"/>
          </p:cNvSpPr>
          <p:nvPr>
            <p:ph type="sldNum" sz="quarter" idx="10"/>
          </p:nvPr>
        </p:nvSpPr>
        <p:spPr/>
        <p:txBody>
          <a:bodyPr/>
          <a:lstStyle/>
          <a:p>
            <a:fld id="{50E4FAF6-06A9-406B-82E8-DFC16D2FA2EF}" type="slidenum">
              <a:rPr lang="en-US" smtClean="0"/>
              <a:t>27</a:t>
            </a:fld>
            <a:endParaRPr lang="en-US" dirty="0"/>
          </a:p>
        </p:txBody>
      </p:sp>
    </p:spTree>
    <p:extLst>
      <p:ext uri="{BB962C8B-B14F-4D97-AF65-F5344CB8AC3E}">
        <p14:creationId xmlns:p14="http://schemas.microsoft.com/office/powerpoint/2010/main" val="108553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Write three paragraphs with three or fewer sentences about yourself. State your value proposition in the first line and provide proof of how you help clients attain goals in the second paragraph.</a:t>
            </a:r>
          </a:p>
        </p:txBody>
      </p:sp>
      <p:sp>
        <p:nvSpPr>
          <p:cNvPr id="4" name="Slide Number Placeholder 3"/>
          <p:cNvSpPr>
            <a:spLocks noGrp="1"/>
          </p:cNvSpPr>
          <p:nvPr>
            <p:ph type="sldNum" sz="quarter" idx="10"/>
          </p:nvPr>
        </p:nvSpPr>
        <p:spPr/>
        <p:txBody>
          <a:bodyPr/>
          <a:lstStyle/>
          <a:p>
            <a:fld id="{50E4FAF6-06A9-406B-82E8-DFC16D2FA2EF}" type="slidenum">
              <a:rPr lang="en-US" smtClean="0"/>
              <a:t>28</a:t>
            </a:fld>
            <a:endParaRPr lang="en-US" dirty="0"/>
          </a:p>
        </p:txBody>
      </p:sp>
    </p:spTree>
    <p:extLst>
      <p:ext uri="{BB962C8B-B14F-4D97-AF65-F5344CB8AC3E}">
        <p14:creationId xmlns:p14="http://schemas.microsoft.com/office/powerpoint/2010/main" val="3784713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Seek recommendations from customers to increase your credibility.</a:t>
            </a:r>
          </a:p>
          <a:p>
            <a:pPr lvl="1"/>
            <a:r>
              <a:rPr lang="en-US" dirty="0"/>
              <a:t>Build your skills section.  Endorse other people in your network to encourage them to endorse you in return.  Rearrange your skills place emphasize on those that focus on your ability to solve customer problems. </a:t>
            </a:r>
          </a:p>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29</a:t>
            </a:fld>
            <a:endParaRPr lang="en-US" dirty="0"/>
          </a:p>
        </p:txBody>
      </p:sp>
    </p:spTree>
    <p:extLst>
      <p:ext uri="{BB962C8B-B14F-4D97-AF65-F5344CB8AC3E}">
        <p14:creationId xmlns:p14="http://schemas.microsoft.com/office/powerpoint/2010/main" val="2950567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30</a:t>
            </a:fld>
            <a:endParaRPr lang="en-US" dirty="0"/>
          </a:p>
        </p:txBody>
      </p:sp>
    </p:spTree>
    <p:extLst>
      <p:ext uri="{BB962C8B-B14F-4D97-AF65-F5344CB8AC3E}">
        <p14:creationId xmlns:p14="http://schemas.microsoft.com/office/powerpoint/2010/main" val="3370508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Well Constructed List of Professional Experience</a:t>
            </a:r>
          </a:p>
          <a:p>
            <a:r>
              <a:rPr lang="en-US" dirty="0"/>
              <a:t>Skills and endorsements and projects</a:t>
            </a:r>
            <a:r>
              <a:rPr lang="en-US" baseline="0" dirty="0"/>
              <a:t> </a:t>
            </a:r>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31</a:t>
            </a:fld>
            <a:endParaRPr lang="en-US" dirty="0"/>
          </a:p>
        </p:txBody>
      </p:sp>
    </p:spTree>
    <p:extLst>
      <p:ext uri="{BB962C8B-B14F-4D97-AF65-F5344CB8AC3E}">
        <p14:creationId xmlns:p14="http://schemas.microsoft.com/office/powerpoint/2010/main" val="2461974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32</a:t>
            </a:fld>
            <a:endParaRPr lang="en-US" dirty="0"/>
          </a:p>
        </p:txBody>
      </p:sp>
    </p:spTree>
    <p:extLst>
      <p:ext uri="{BB962C8B-B14F-4D97-AF65-F5344CB8AC3E}">
        <p14:creationId xmlns:p14="http://schemas.microsoft.com/office/powerpoint/2010/main" val="3188368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Well Constructed List of Professional Experience</a:t>
            </a:r>
          </a:p>
          <a:p>
            <a:r>
              <a:rPr lang="en-US" dirty="0"/>
              <a:t>Skills and endorsements and projects</a:t>
            </a:r>
            <a:r>
              <a:rPr lang="en-US" baseline="0" dirty="0"/>
              <a:t> </a:t>
            </a:r>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33</a:t>
            </a:fld>
            <a:endParaRPr lang="en-US" dirty="0"/>
          </a:p>
        </p:txBody>
      </p:sp>
    </p:spTree>
    <p:extLst>
      <p:ext uri="{BB962C8B-B14F-4D97-AF65-F5344CB8AC3E}">
        <p14:creationId xmlns:p14="http://schemas.microsoft.com/office/powerpoint/2010/main" val="418904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5</a:t>
            </a:fld>
            <a:endParaRPr lang="en-US" dirty="0"/>
          </a:p>
        </p:txBody>
      </p:sp>
    </p:spTree>
    <p:extLst>
      <p:ext uri="{BB962C8B-B14F-4D97-AF65-F5344CB8AC3E}">
        <p14:creationId xmlns:p14="http://schemas.microsoft.com/office/powerpoint/2010/main" val="1222888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34</a:t>
            </a:fld>
            <a:endParaRPr lang="en-US" dirty="0"/>
          </a:p>
        </p:txBody>
      </p:sp>
    </p:spTree>
    <p:extLst>
      <p:ext uri="{BB962C8B-B14F-4D97-AF65-F5344CB8AC3E}">
        <p14:creationId xmlns:p14="http://schemas.microsoft.com/office/powerpoint/2010/main" val="2713325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35</a:t>
            </a:fld>
            <a:endParaRPr lang="en-US" dirty="0"/>
          </a:p>
        </p:txBody>
      </p:sp>
    </p:spTree>
    <p:extLst>
      <p:ext uri="{BB962C8B-B14F-4D97-AF65-F5344CB8AC3E}">
        <p14:creationId xmlns:p14="http://schemas.microsoft.com/office/powerpoint/2010/main" val="3103184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332D5E-69F1-4ED9-9522-913CD057E417}" type="slidenum">
              <a:rPr lang="en-US" smtClean="0"/>
              <a:pPr>
                <a:defRPr/>
              </a:pPr>
              <a:t>36</a:t>
            </a:fld>
            <a:endParaRPr lang="en-US"/>
          </a:p>
        </p:txBody>
      </p:sp>
    </p:spTree>
    <p:extLst>
      <p:ext uri="{BB962C8B-B14F-4D97-AF65-F5344CB8AC3E}">
        <p14:creationId xmlns:p14="http://schemas.microsoft.com/office/powerpoint/2010/main" val="2043296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332D5E-69F1-4ED9-9522-913CD057E417}" type="slidenum">
              <a:rPr lang="en-US" smtClean="0"/>
              <a:pPr>
                <a:defRPr/>
              </a:pPr>
              <a:t>37</a:t>
            </a:fld>
            <a:endParaRPr lang="en-US"/>
          </a:p>
        </p:txBody>
      </p:sp>
    </p:spTree>
    <p:extLst>
      <p:ext uri="{BB962C8B-B14F-4D97-AF65-F5344CB8AC3E}">
        <p14:creationId xmlns:p14="http://schemas.microsoft.com/office/powerpoint/2010/main" val="2013453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6</a:t>
            </a:fld>
            <a:endParaRPr lang="en-US" dirty="0"/>
          </a:p>
        </p:txBody>
      </p:sp>
    </p:spTree>
    <p:extLst>
      <p:ext uri="{BB962C8B-B14F-4D97-AF65-F5344CB8AC3E}">
        <p14:creationId xmlns:p14="http://schemas.microsoft.com/office/powerpoint/2010/main" val="92812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7</a:t>
            </a:fld>
            <a:endParaRPr lang="en-US" dirty="0"/>
          </a:p>
        </p:txBody>
      </p:sp>
    </p:spTree>
    <p:extLst>
      <p:ext uri="{BB962C8B-B14F-4D97-AF65-F5344CB8AC3E}">
        <p14:creationId xmlns:p14="http://schemas.microsoft.com/office/powerpoint/2010/main" val="131155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8</a:t>
            </a:fld>
            <a:endParaRPr lang="en-US" dirty="0"/>
          </a:p>
        </p:txBody>
      </p:sp>
    </p:spTree>
    <p:extLst>
      <p:ext uri="{BB962C8B-B14F-4D97-AF65-F5344CB8AC3E}">
        <p14:creationId xmlns:p14="http://schemas.microsoft.com/office/powerpoint/2010/main" val="57153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9</a:t>
            </a:fld>
            <a:endParaRPr lang="en-US" dirty="0"/>
          </a:p>
        </p:txBody>
      </p:sp>
    </p:spTree>
    <p:extLst>
      <p:ext uri="{BB962C8B-B14F-4D97-AF65-F5344CB8AC3E}">
        <p14:creationId xmlns:p14="http://schemas.microsoft.com/office/powerpoint/2010/main" val="2547872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10</a:t>
            </a:fld>
            <a:endParaRPr lang="en-US" dirty="0"/>
          </a:p>
        </p:txBody>
      </p:sp>
    </p:spTree>
    <p:extLst>
      <p:ext uri="{BB962C8B-B14F-4D97-AF65-F5344CB8AC3E}">
        <p14:creationId xmlns:p14="http://schemas.microsoft.com/office/powerpoint/2010/main" val="403421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E4FAF6-06A9-406B-82E8-DFC16D2FA2EF}" type="slidenum">
              <a:rPr lang="en-US" smtClean="0"/>
              <a:t>11</a:t>
            </a:fld>
            <a:endParaRPr lang="en-US" dirty="0"/>
          </a:p>
        </p:txBody>
      </p:sp>
    </p:spTree>
    <p:extLst>
      <p:ext uri="{BB962C8B-B14F-4D97-AF65-F5344CB8AC3E}">
        <p14:creationId xmlns:p14="http://schemas.microsoft.com/office/powerpoint/2010/main" val="811742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Ang/Box%20Sync/URAC/000788_URAC_PowerPoint/JPEGS/WS%20jpegs/000788_URAC_PowerPoint_Widescreen_v2.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r:link="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3858567"/>
            <a:ext cx="6082603" cy="1205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6203182" y="3858567"/>
            <a:ext cx="281356" cy="12058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6618515" y="3858567"/>
            <a:ext cx="133979" cy="1205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6"/>
          <p:cNvSpPr>
            <a:spLocks noGrp="1"/>
          </p:cNvSpPr>
          <p:nvPr>
            <p:ph type="title"/>
          </p:nvPr>
        </p:nvSpPr>
        <p:spPr>
          <a:xfrm>
            <a:off x="401937" y="4053841"/>
            <a:ext cx="5363244" cy="1010530"/>
          </a:xfrm>
          <a:prstGeom prst="rect">
            <a:avLst/>
          </a:prstGeom>
        </p:spPr>
        <p:txBody>
          <a:bodyPr>
            <a:normAutofit/>
          </a:bodyPr>
          <a:lstStyle>
            <a:lvl1pPr>
              <a:defRPr sz="3200">
                <a:solidFill>
                  <a:schemeClr val="bg1"/>
                </a:solidFill>
              </a:defRPr>
            </a:lvl1pPr>
          </a:lstStyle>
          <a:p>
            <a:r>
              <a:rPr lang="en-US"/>
              <a:t>Click to edit Master title style</a:t>
            </a:r>
          </a:p>
        </p:txBody>
      </p:sp>
      <p:sp>
        <p:nvSpPr>
          <p:cNvPr id="6" name="TextBox 5"/>
          <p:cNvSpPr txBox="1"/>
          <p:nvPr userDrawn="1"/>
        </p:nvSpPr>
        <p:spPr>
          <a:xfrm>
            <a:off x="995880" y="6429733"/>
            <a:ext cx="4925086" cy="246221"/>
          </a:xfrm>
          <a:prstGeom prst="rect">
            <a:avLst/>
          </a:prstGeom>
          <a:noFill/>
        </p:spPr>
        <p:txBody>
          <a:bodyPr wrap="square" rtlCol="0">
            <a:spAutoFit/>
          </a:bodyPr>
          <a:lstStyle/>
          <a:p>
            <a:r>
              <a:rPr lang="en-US" sz="1000">
                <a:solidFill>
                  <a:schemeClr val="bg1"/>
                </a:solidFill>
              </a:rPr>
              <a:t>Copyright © 2017 URAC All Rights Reserved</a:t>
            </a:r>
          </a:p>
        </p:txBody>
      </p:sp>
    </p:spTree>
    <p:extLst>
      <p:ext uri="{BB962C8B-B14F-4D97-AF65-F5344CB8AC3E}">
        <p14:creationId xmlns:p14="http://schemas.microsoft.com/office/powerpoint/2010/main" val="146400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Phrase Two-Colo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26017"/>
          <a:stretch/>
        </p:blipFill>
        <p:spPr>
          <a:xfrm>
            <a:off x="-55543" y="-3026"/>
            <a:ext cx="12299795" cy="5931346"/>
          </a:xfrm>
          <a:prstGeom prst="rect">
            <a:avLst/>
          </a:prstGeom>
        </p:spPr>
      </p:pic>
      <p:sp>
        <p:nvSpPr>
          <p:cNvPr id="8" name="Rectangle 7"/>
          <p:cNvSpPr/>
          <p:nvPr userDrawn="1"/>
        </p:nvSpPr>
        <p:spPr>
          <a:xfrm>
            <a:off x="1353179" y="-10048"/>
            <a:ext cx="4515059" cy="180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2072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Phrase on Background">
    <p:spTree>
      <p:nvGrpSpPr>
        <p:cNvPr id="1" name=""/>
        <p:cNvGrpSpPr/>
        <p:nvPr/>
      </p:nvGrpSpPr>
      <p:grpSpPr>
        <a:xfrm>
          <a:off x="0" y="0"/>
          <a:ext cx="0" cy="0"/>
          <a:chOff x="0" y="0"/>
          <a:chExt cx="0" cy="0"/>
        </a:xfrm>
      </p:grpSpPr>
      <p:sp>
        <p:nvSpPr>
          <p:cNvPr id="8" name="Rectangle 7"/>
          <p:cNvSpPr/>
          <p:nvPr userDrawn="1"/>
        </p:nvSpPr>
        <p:spPr>
          <a:xfrm>
            <a:off x="1353179" y="-10048"/>
            <a:ext cx="4515059" cy="1808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74" y="-18106"/>
            <a:ext cx="12357980" cy="5972961"/>
          </a:xfrm>
          <a:prstGeom prst="rect">
            <a:avLst/>
          </a:prstGeom>
        </p:spPr>
      </p:pic>
    </p:spTree>
    <p:extLst>
      <p:ext uri="{BB962C8B-B14F-4D97-AF65-F5344CB8AC3E}">
        <p14:creationId xmlns:p14="http://schemas.microsoft.com/office/powerpoint/2010/main" val="405168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Phrase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0" y="377828"/>
            <a:ext cx="6918960" cy="1480183"/>
          </a:xfrm>
          <a:prstGeom prst="rect">
            <a:avLst/>
          </a:prstGeom>
        </p:spPr>
        <p:txBody>
          <a:bodyPr anchor="ctr"/>
          <a:lstStyle>
            <a:lvl1pPr algn="l">
              <a:defRPr b="1"/>
            </a:lvl1pPr>
          </a:lstStyle>
          <a:p>
            <a:r>
              <a:rPr lang="en-US"/>
              <a:t>Single Phrase and Image on Left</a:t>
            </a:r>
          </a:p>
        </p:txBody>
      </p:sp>
      <p:sp>
        <p:nvSpPr>
          <p:cNvPr id="5" name="Picture Placeholder 4"/>
          <p:cNvSpPr>
            <a:spLocks noGrp="1"/>
          </p:cNvSpPr>
          <p:nvPr>
            <p:ph type="pic" sz="quarter" idx="10"/>
          </p:nvPr>
        </p:nvSpPr>
        <p:spPr>
          <a:xfrm>
            <a:off x="335280" y="349251"/>
            <a:ext cx="4359275" cy="5472113"/>
          </a:xfrm>
          <a:prstGeom prst="rect">
            <a:avLst/>
          </a:prstGeom>
        </p:spPr>
        <p:txBody>
          <a:bodyPr/>
          <a:lstStyle/>
          <a:p>
            <a:endParaRPr lang="en-US"/>
          </a:p>
        </p:txBody>
      </p:sp>
    </p:spTree>
    <p:extLst>
      <p:ext uri="{BB962C8B-B14F-4D97-AF65-F5344CB8AC3E}">
        <p14:creationId xmlns:p14="http://schemas.microsoft.com/office/powerpoint/2010/main" val="124898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Bullet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379975" y="1828801"/>
            <a:ext cx="6742946" cy="3833949"/>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LucidaGrande" charset="0"/>
              <a:buChar char="‣"/>
              <a:tabLst/>
              <a:defRPr sz="3200">
                <a:solidFill>
                  <a:schemeClr val="accent6">
                    <a:lumMod val="50000"/>
                  </a:schemeClr>
                </a:solidFill>
              </a:defRPr>
            </a:lvl1pPr>
          </a:lstStyle>
          <a:p>
            <a:pPr lvl="0"/>
            <a:r>
              <a:rPr lang="en-US"/>
              <a:t>Click to edit Master text styles</a:t>
            </a:r>
          </a:p>
          <a:p>
            <a:pPr lvl="0"/>
            <a:r>
              <a:rPr lang="en-US"/>
              <a:t>Bullet</a:t>
            </a:r>
          </a:p>
          <a:p>
            <a:pPr lvl="0"/>
            <a:r>
              <a:rPr lang="en-US"/>
              <a:t>Bullet</a:t>
            </a:r>
          </a:p>
          <a:p>
            <a:pPr lvl="0"/>
            <a:r>
              <a:rPr lang="en-US"/>
              <a:t>Bullet</a:t>
            </a:r>
          </a:p>
          <a:p>
            <a:pPr lvl="0"/>
            <a:endParaRPr lang="en-US"/>
          </a:p>
          <a:p>
            <a:pPr lvl="0"/>
            <a:endParaRPr lang="en-US"/>
          </a:p>
        </p:txBody>
      </p:sp>
      <p:sp>
        <p:nvSpPr>
          <p:cNvPr id="2" name="Title 1"/>
          <p:cNvSpPr>
            <a:spLocks noGrp="1"/>
          </p:cNvSpPr>
          <p:nvPr>
            <p:ph type="title" hasCustomPrompt="1"/>
          </p:nvPr>
        </p:nvSpPr>
        <p:spPr>
          <a:xfrm>
            <a:off x="1379974" y="365126"/>
            <a:ext cx="7992626" cy="1333045"/>
          </a:xfrm>
          <a:prstGeom prst="rect">
            <a:avLst/>
          </a:prstGeom>
        </p:spPr>
        <p:txBody>
          <a:bodyPr anchor="ctr"/>
          <a:lstStyle>
            <a:lvl1pPr algn="l">
              <a:defRPr b="1"/>
            </a:lvl1pPr>
          </a:lstStyle>
          <a:p>
            <a:r>
              <a:rPr lang="en-US"/>
              <a:t>Headline and bullets</a:t>
            </a:r>
          </a:p>
        </p:txBody>
      </p:sp>
    </p:spTree>
    <p:extLst>
      <p:ext uri="{BB962C8B-B14F-4D97-AF65-F5344CB8AC3E}">
        <p14:creationId xmlns:p14="http://schemas.microsoft.com/office/powerpoint/2010/main" val="285715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334254" y="365126"/>
            <a:ext cx="7992626" cy="1951354"/>
          </a:xfrm>
          <a:prstGeom prst="rect">
            <a:avLst/>
          </a:prstGeom>
        </p:spPr>
        <p:txBody>
          <a:bodyPr anchor="ctr"/>
          <a:lstStyle>
            <a:lvl1pPr algn="l">
              <a:defRPr b="1" baseline="0"/>
            </a:lvl1pPr>
          </a:lstStyle>
          <a:p>
            <a:r>
              <a:rPr lang="en-US"/>
              <a:t>Title or Single Phrase with an Image</a:t>
            </a:r>
          </a:p>
        </p:txBody>
      </p:sp>
      <p:sp>
        <p:nvSpPr>
          <p:cNvPr id="4" name="Picture Placeholder 3"/>
          <p:cNvSpPr>
            <a:spLocks noGrp="1"/>
          </p:cNvSpPr>
          <p:nvPr>
            <p:ph type="pic" sz="quarter" idx="10"/>
          </p:nvPr>
        </p:nvSpPr>
        <p:spPr>
          <a:xfrm>
            <a:off x="1333500" y="2498725"/>
            <a:ext cx="5935663" cy="3338513"/>
          </a:xfrm>
          <a:prstGeom prst="rect">
            <a:avLst/>
          </a:prstGeom>
          <a:noFill/>
        </p:spPr>
        <p:txBody>
          <a:bodyPr/>
          <a:lstStyle/>
          <a:p>
            <a:endParaRPr lang="en-US"/>
          </a:p>
        </p:txBody>
      </p:sp>
    </p:spTree>
    <p:extLst>
      <p:ext uri="{BB962C8B-B14F-4D97-AF65-F5344CB8AC3E}">
        <p14:creationId xmlns:p14="http://schemas.microsoft.com/office/powerpoint/2010/main" val="4283274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and Copy">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379974" y="2533359"/>
            <a:ext cx="8507605" cy="29987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LucidaGrande" charset="0"/>
              <a:buNone/>
              <a:tabLst/>
              <a:defRPr sz="3200">
                <a:solidFill>
                  <a:schemeClr val="accent6">
                    <a:lumMod val="50000"/>
                  </a:schemeClr>
                </a:solidFill>
              </a:defRPr>
            </a:lvl1pPr>
          </a:lstStyle>
          <a:p>
            <a:pPr lvl="0"/>
            <a:r>
              <a:rPr lang="en-US"/>
              <a:t>Insert copy here.</a:t>
            </a:r>
          </a:p>
          <a:p>
            <a:pPr lvl="0"/>
            <a:endParaRPr lang="en-US"/>
          </a:p>
          <a:p>
            <a:pPr lvl="0"/>
            <a:endParaRPr lang="en-US"/>
          </a:p>
        </p:txBody>
      </p:sp>
      <p:sp>
        <p:nvSpPr>
          <p:cNvPr id="2" name="Title 1"/>
          <p:cNvSpPr>
            <a:spLocks noGrp="1"/>
          </p:cNvSpPr>
          <p:nvPr>
            <p:ph type="title" hasCustomPrompt="1"/>
          </p:nvPr>
        </p:nvSpPr>
        <p:spPr>
          <a:xfrm>
            <a:off x="1379974" y="365126"/>
            <a:ext cx="7992626" cy="1951354"/>
          </a:xfrm>
          <a:prstGeom prst="rect">
            <a:avLst/>
          </a:prstGeom>
        </p:spPr>
        <p:txBody>
          <a:bodyPr anchor="ctr"/>
          <a:lstStyle>
            <a:lvl1pPr algn="l">
              <a:defRPr b="1"/>
            </a:lvl1pPr>
          </a:lstStyle>
          <a:p>
            <a:r>
              <a:rPr lang="en-US"/>
              <a:t>Headline and copy</a:t>
            </a:r>
          </a:p>
        </p:txBody>
      </p:sp>
    </p:spTree>
    <p:extLst>
      <p:ext uri="{BB962C8B-B14F-4D97-AF65-F5344CB8AC3E}">
        <p14:creationId xmlns:p14="http://schemas.microsoft.com/office/powerpoint/2010/main" val="244938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8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file://localhost/Users/Ang/Box%20Sync/URAC/000788_URAC_PowerPoint/JPEGS/WS%20jpegs/000788_URAC_PowerPoint_Widescreen_v23.jpg" TargetMode="Externa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r:link="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441331"/>
      </p:ext>
    </p:extLst>
  </p:cSld>
  <p:clrMap bg1="lt1" tx1="dk1" bg2="lt2" tx2="dk2" accent1="accent1" accent2="accent2" accent3="accent3" accent4="accent4" accent5="accent5" accent6="accent6" hlink="hlink" folHlink="folHlink"/>
  <p:sldLayoutIdLst>
    <p:sldLayoutId id="2147483685" r:id="rId1"/>
    <p:sldLayoutId id="2147483672" r:id="rId2"/>
    <p:sldLayoutId id="2147483699" r:id="rId3"/>
    <p:sldLayoutId id="2147483696" r:id="rId4"/>
    <p:sldLayoutId id="2147483695" r:id="rId5"/>
    <p:sldLayoutId id="2147483692" r:id="rId6"/>
    <p:sldLayoutId id="2147483693" r:id="rId7"/>
    <p:sldLayoutId id="2147483694"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pulse/25-twitter-dos-donts-businesses-amy-corryn-baker"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linkedin.com/pulse/20140417174121-34888774-linkedin-etiquette-guide-20-do-s-don-ts"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77182"/>
            <a:ext cx="6434050" cy="1010530"/>
          </a:xfrm>
        </p:spPr>
        <p:txBody>
          <a:bodyPr>
            <a:noAutofit/>
          </a:bodyPr>
          <a:lstStyle/>
          <a:p>
            <a:r>
              <a:rPr lang="en-US" sz="2400" dirty="0"/>
              <a:t>Twitter and LinkedIn</a:t>
            </a:r>
            <a:br>
              <a:rPr lang="en-US" sz="2400" dirty="0"/>
            </a:br>
            <a:r>
              <a:rPr lang="en-US" sz="2400" dirty="0"/>
              <a:t>Getting Started With Social Media </a:t>
            </a:r>
            <a:br>
              <a:rPr lang="en-US" sz="2400" dirty="0"/>
            </a:br>
            <a:endParaRPr lang="en-US" sz="2400" dirty="0"/>
          </a:p>
        </p:txBody>
      </p:sp>
    </p:spTree>
    <p:extLst>
      <p:ext uri="{BB962C8B-B14F-4D97-AF65-F5344CB8AC3E}">
        <p14:creationId xmlns:p14="http://schemas.microsoft.com/office/powerpoint/2010/main" val="199581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07990" y="379194"/>
            <a:ext cx="7992626" cy="1333045"/>
          </a:xfrm>
        </p:spPr>
        <p:txBody>
          <a:bodyPr/>
          <a:lstStyle/>
          <a:p>
            <a:r>
              <a:rPr lang="en-US" sz="3200" dirty="0"/>
              <a:t>Network</a:t>
            </a:r>
          </a:p>
        </p:txBody>
      </p:sp>
      <p:sp>
        <p:nvSpPr>
          <p:cNvPr id="4" name="AutoShape 18" descr="Image result for people networking twitter"/>
          <p:cNvSpPr>
            <a:spLocks noChangeAspect="1" noChangeArrowheads="1"/>
          </p:cNvSpPr>
          <p:nvPr/>
        </p:nvSpPr>
        <p:spPr bwMode="auto">
          <a:xfrm flipH="1">
            <a:off x="460375" y="-144463"/>
            <a:ext cx="4899416" cy="48994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20" descr="Image result for people networking twitter"/>
          <p:cNvSpPr>
            <a:spLocks noChangeAspect="1" noChangeArrowheads="1"/>
          </p:cNvSpPr>
          <p:nvPr/>
        </p:nvSpPr>
        <p:spPr bwMode="auto">
          <a:xfrm>
            <a:off x="1407990" y="1559839"/>
            <a:ext cx="8436805" cy="35380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18" name="Picture 22" descr="Image result for people networking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829" y="1712239"/>
            <a:ext cx="8737214" cy="366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90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Follow thought leaders and brands</a:t>
            </a:r>
            <a:endParaRPr lang="en-US" sz="3200" dirty="0">
              <a:solidFill>
                <a:srgbClr val="015282"/>
              </a:solidFill>
              <a:latin typeface="Arial"/>
            </a:endParaRPr>
          </a:p>
        </p:txBody>
      </p:sp>
      <p:pic>
        <p:nvPicPr>
          <p:cNvPr id="4" name="Picture 3" descr="Screen Shot 2017-02-08 at 5.01.49 AM.png"/>
          <p:cNvPicPr>
            <a:picLocks noChangeAspect="1"/>
          </p:cNvPicPr>
          <p:nvPr/>
        </p:nvPicPr>
        <p:blipFill rotWithShape="1">
          <a:blip r:embed="rId3"/>
          <a:srcRect l="2133" b="4840"/>
          <a:stretch/>
        </p:blipFill>
        <p:spPr>
          <a:xfrm>
            <a:off x="1379975" y="1491949"/>
            <a:ext cx="4359644" cy="4163263"/>
          </a:xfrm>
          <a:prstGeom prst="rect">
            <a:avLst/>
          </a:prstGeom>
          <a:ln w="12700">
            <a:noFill/>
          </a:ln>
        </p:spPr>
      </p:pic>
      <p:pic>
        <p:nvPicPr>
          <p:cNvPr id="5" name="Picture 4" descr="Screen Shot 2017-02-08 at 5.02.10 AM.png"/>
          <p:cNvPicPr>
            <a:picLocks noChangeAspect="1"/>
          </p:cNvPicPr>
          <p:nvPr/>
        </p:nvPicPr>
        <p:blipFill>
          <a:blip r:embed="rId4"/>
          <a:stretch>
            <a:fillRect/>
          </a:stretch>
        </p:blipFill>
        <p:spPr>
          <a:xfrm>
            <a:off x="4452780" y="2616591"/>
            <a:ext cx="6761211" cy="3265481"/>
          </a:xfrm>
          <a:prstGeom prst="rect">
            <a:avLst/>
          </a:prstGeom>
          <a:ln w="19050">
            <a:noFill/>
          </a:ln>
        </p:spPr>
      </p:pic>
      <p:sp>
        <p:nvSpPr>
          <p:cNvPr id="7" name="TextBox 6"/>
          <p:cNvSpPr txBox="1"/>
          <p:nvPr/>
        </p:nvSpPr>
        <p:spPr>
          <a:xfrm>
            <a:off x="10223977" y="4087748"/>
            <a:ext cx="854612" cy="323165"/>
          </a:xfrm>
          <a:prstGeom prst="rect">
            <a:avLst/>
          </a:prstGeom>
          <a:solidFill>
            <a:schemeClr val="bg2"/>
          </a:solidFill>
        </p:spPr>
        <p:txBody>
          <a:bodyPr wrap="square" rtlCol="0">
            <a:spAutoFit/>
          </a:bodyPr>
          <a:lstStyle/>
          <a:p>
            <a:r>
              <a:rPr lang="en-US" sz="1500" b="1" dirty="0">
                <a:solidFill>
                  <a:schemeClr val="accent6">
                    <a:lumMod val="50000"/>
                  </a:schemeClr>
                </a:solidFill>
              </a:rPr>
              <a:t>Follow</a:t>
            </a:r>
          </a:p>
        </p:txBody>
      </p:sp>
      <p:sp>
        <p:nvSpPr>
          <p:cNvPr id="9" name="Rectangle 8"/>
          <p:cNvSpPr/>
          <p:nvPr/>
        </p:nvSpPr>
        <p:spPr>
          <a:xfrm>
            <a:off x="4079632" y="1321770"/>
            <a:ext cx="1924265" cy="510436"/>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0" name="Rectangle 9"/>
          <p:cNvSpPr/>
          <p:nvPr/>
        </p:nvSpPr>
        <p:spPr>
          <a:xfrm>
            <a:off x="1816839" y="2561253"/>
            <a:ext cx="2635941" cy="2742267"/>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8" name="TextBox 7"/>
          <p:cNvSpPr txBox="1"/>
          <p:nvPr/>
        </p:nvSpPr>
        <p:spPr>
          <a:xfrm>
            <a:off x="1448026" y="3353526"/>
            <a:ext cx="1561650" cy="323165"/>
          </a:xfrm>
          <a:prstGeom prst="rect">
            <a:avLst/>
          </a:prstGeom>
          <a:solidFill>
            <a:schemeClr val="bg2"/>
          </a:solidFill>
        </p:spPr>
        <p:txBody>
          <a:bodyPr wrap="square" rtlCol="0">
            <a:spAutoFit/>
          </a:bodyPr>
          <a:lstStyle/>
          <a:p>
            <a:r>
              <a:rPr lang="en-US" sz="1500" b="1" dirty="0">
                <a:solidFill>
                  <a:schemeClr val="accent6">
                    <a:lumMod val="50000"/>
                  </a:schemeClr>
                </a:solidFill>
              </a:rPr>
              <a:t>Browse results </a:t>
            </a:r>
          </a:p>
        </p:txBody>
      </p:sp>
      <p:sp>
        <p:nvSpPr>
          <p:cNvPr id="11" name="Rectangle 10"/>
          <p:cNvSpPr/>
          <p:nvPr/>
        </p:nvSpPr>
        <p:spPr>
          <a:xfrm>
            <a:off x="10469880" y="4610963"/>
            <a:ext cx="744111" cy="258217"/>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2" name="TextBox 11"/>
          <p:cNvSpPr txBox="1"/>
          <p:nvPr/>
        </p:nvSpPr>
        <p:spPr>
          <a:xfrm>
            <a:off x="1466548" y="1375005"/>
            <a:ext cx="2613083" cy="323165"/>
          </a:xfrm>
          <a:prstGeom prst="rect">
            <a:avLst/>
          </a:prstGeom>
          <a:solidFill>
            <a:schemeClr val="bg2"/>
          </a:solidFill>
        </p:spPr>
        <p:txBody>
          <a:bodyPr wrap="square" rtlCol="0">
            <a:spAutoFit/>
          </a:bodyPr>
          <a:lstStyle/>
          <a:p>
            <a:r>
              <a:rPr lang="en-US" sz="1500" b="1" dirty="0">
                <a:solidFill>
                  <a:schemeClr val="accent6">
                    <a:lumMod val="50000"/>
                  </a:schemeClr>
                </a:solidFill>
              </a:rPr>
              <a:t>Search for topics using #s</a:t>
            </a:r>
          </a:p>
        </p:txBody>
      </p:sp>
    </p:spTree>
    <p:extLst>
      <p:ext uri="{BB962C8B-B14F-4D97-AF65-F5344CB8AC3E}">
        <p14:creationId xmlns:p14="http://schemas.microsoft.com/office/powerpoint/2010/main" val="311733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3260" r="1289" b="3845"/>
          <a:stretch/>
        </p:blipFill>
        <p:spPr>
          <a:xfrm>
            <a:off x="1780401" y="1486517"/>
            <a:ext cx="8141961" cy="4149969"/>
          </a:xfrm>
          <a:prstGeom prst="rect">
            <a:avLst/>
          </a:prstGeom>
          <a:ln w="38100">
            <a:noFill/>
          </a:ln>
        </p:spPr>
      </p:pic>
      <p:sp>
        <p:nvSpPr>
          <p:cNvPr id="9" name="TextBox 8"/>
          <p:cNvSpPr txBox="1"/>
          <p:nvPr/>
        </p:nvSpPr>
        <p:spPr>
          <a:xfrm>
            <a:off x="5064910" y="1426373"/>
            <a:ext cx="3268207" cy="553998"/>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Find lists by looking through the profiles of influencers </a:t>
            </a:r>
          </a:p>
        </p:txBody>
      </p:sp>
      <p:sp>
        <p:nvSpPr>
          <p:cNvPr id="10" name="Rectangle 9"/>
          <p:cNvSpPr/>
          <p:nvPr/>
        </p:nvSpPr>
        <p:spPr>
          <a:xfrm>
            <a:off x="6345904" y="2106864"/>
            <a:ext cx="702009" cy="477740"/>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2" name="Rectangle 11"/>
          <p:cNvSpPr/>
          <p:nvPr/>
        </p:nvSpPr>
        <p:spPr>
          <a:xfrm>
            <a:off x="4367306" y="2588455"/>
            <a:ext cx="2680608" cy="3051882"/>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8" name="TextBox 7"/>
          <p:cNvSpPr txBox="1"/>
          <p:nvPr/>
        </p:nvSpPr>
        <p:spPr>
          <a:xfrm>
            <a:off x="7181214" y="2759418"/>
            <a:ext cx="1303923" cy="784830"/>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Subscribe to lists that interest you</a:t>
            </a:r>
          </a:p>
        </p:txBody>
      </p:sp>
      <p:sp>
        <p:nvSpPr>
          <p:cNvPr id="4" name="Title 3"/>
          <p:cNvSpPr>
            <a:spLocks noGrp="1"/>
          </p:cNvSpPr>
          <p:nvPr>
            <p:ph type="title"/>
          </p:nvPr>
        </p:nvSpPr>
        <p:spPr/>
        <p:txBody>
          <a:bodyPr/>
          <a:lstStyle/>
          <a:p>
            <a:r>
              <a:rPr lang="en-US" sz="3200" dirty="0"/>
              <a:t>Follow lists</a:t>
            </a:r>
          </a:p>
        </p:txBody>
      </p:sp>
      <p:sp>
        <p:nvSpPr>
          <p:cNvPr id="11" name="TextBox 10"/>
          <p:cNvSpPr txBox="1"/>
          <p:nvPr/>
        </p:nvSpPr>
        <p:spPr>
          <a:xfrm>
            <a:off x="1780401" y="1312316"/>
            <a:ext cx="2374737" cy="553998"/>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A list is a curated group of Twitter accounts</a:t>
            </a:r>
          </a:p>
        </p:txBody>
      </p:sp>
    </p:spTree>
    <p:extLst>
      <p:ext uri="{BB962C8B-B14F-4D97-AF65-F5344CB8AC3E}">
        <p14:creationId xmlns:p14="http://schemas.microsoft.com/office/powerpoint/2010/main" val="129696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Engage</a:t>
            </a:r>
          </a:p>
        </p:txBody>
      </p:sp>
      <p:pic>
        <p:nvPicPr>
          <p:cNvPr id="5124" name="Picture 4" descr="Image result for improve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073" y="1698171"/>
            <a:ext cx="9575923" cy="357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45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08 at 5.11.04 AM.png"/>
          <p:cNvPicPr>
            <a:picLocks noGrp="1" noChangeAspect="1"/>
          </p:cNvPicPr>
          <p:nvPr>
            <p:ph sz="half" idx="1"/>
          </p:nvPr>
        </p:nvPicPr>
        <p:blipFill rotWithShape="1">
          <a:blip r:embed="rId3"/>
          <a:srcRect b="27446"/>
          <a:stretch/>
        </p:blipFill>
        <p:spPr>
          <a:xfrm>
            <a:off x="2301806" y="1624288"/>
            <a:ext cx="7413674" cy="4082017"/>
          </a:xfrm>
          <a:ln w="38100">
            <a:noFill/>
          </a:ln>
        </p:spPr>
      </p:pic>
      <p:sp>
        <p:nvSpPr>
          <p:cNvPr id="3" name="Title 2"/>
          <p:cNvSpPr>
            <a:spLocks noGrp="1"/>
          </p:cNvSpPr>
          <p:nvPr>
            <p:ph type="title"/>
          </p:nvPr>
        </p:nvSpPr>
        <p:spPr/>
        <p:txBody>
          <a:bodyPr/>
          <a:lstStyle/>
          <a:p>
            <a:r>
              <a:rPr lang="en-US" sz="3200" dirty="0"/>
              <a:t>Browse your feed and search for #s</a:t>
            </a:r>
            <a:endParaRPr lang="en-US" sz="3200" dirty="0">
              <a:solidFill>
                <a:srgbClr val="015282"/>
              </a:solidFill>
              <a:latin typeface="Arial"/>
            </a:endParaRPr>
          </a:p>
        </p:txBody>
      </p:sp>
      <p:sp>
        <p:nvSpPr>
          <p:cNvPr id="7" name="Rectangle 6"/>
          <p:cNvSpPr/>
          <p:nvPr/>
        </p:nvSpPr>
        <p:spPr>
          <a:xfrm>
            <a:off x="8133689" y="1620775"/>
            <a:ext cx="262013" cy="258520"/>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8" name="Rectangle 7"/>
          <p:cNvSpPr/>
          <p:nvPr/>
        </p:nvSpPr>
        <p:spPr>
          <a:xfrm>
            <a:off x="4096707" y="1879295"/>
            <a:ext cx="3400903" cy="3827010"/>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5" name="TextBox 4"/>
          <p:cNvSpPr txBox="1"/>
          <p:nvPr/>
        </p:nvSpPr>
        <p:spPr>
          <a:xfrm>
            <a:off x="2962988" y="3342132"/>
            <a:ext cx="1412064"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Browse feed</a:t>
            </a:r>
          </a:p>
        </p:txBody>
      </p:sp>
      <p:sp>
        <p:nvSpPr>
          <p:cNvPr id="6" name="TextBox 5"/>
          <p:cNvSpPr txBox="1"/>
          <p:nvPr/>
        </p:nvSpPr>
        <p:spPr>
          <a:xfrm>
            <a:off x="8044765" y="2035404"/>
            <a:ext cx="1247746"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Search #s</a:t>
            </a:r>
          </a:p>
        </p:txBody>
      </p:sp>
    </p:spTree>
    <p:extLst>
      <p:ext uri="{BB962C8B-B14F-4D97-AF65-F5344CB8AC3E}">
        <p14:creationId xmlns:p14="http://schemas.microsoft.com/office/powerpoint/2010/main" val="2700421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solidFill>
                  <a:srgbClr val="015282"/>
                </a:solidFill>
                <a:latin typeface="Arial"/>
              </a:rPr>
              <a:t>Engage </a:t>
            </a:r>
            <a:r>
              <a:rPr lang="en-US" sz="3200" dirty="0">
                <a:solidFill>
                  <a:srgbClr val="015282"/>
                </a:solidFill>
              </a:rPr>
              <a:t>with content by replying to, liking and retweeting tweets </a:t>
            </a:r>
            <a:endParaRPr lang="en-US" sz="3200" dirty="0">
              <a:solidFill>
                <a:srgbClr val="015282"/>
              </a:solidFill>
              <a:latin typeface="Arial"/>
            </a:endParaRPr>
          </a:p>
        </p:txBody>
      </p:sp>
      <p:pic>
        <p:nvPicPr>
          <p:cNvPr id="5" name="Picture 4" descr="Screen Shot 2017-02-08 at 5.14.40 AM.png"/>
          <p:cNvPicPr>
            <a:picLocks noChangeAspect="1"/>
          </p:cNvPicPr>
          <p:nvPr/>
        </p:nvPicPr>
        <p:blipFill rotWithShape="1">
          <a:blip r:embed="rId3"/>
          <a:srcRect t="-1547" r="-110" b="-702"/>
          <a:stretch/>
        </p:blipFill>
        <p:spPr>
          <a:xfrm>
            <a:off x="2660133" y="1698171"/>
            <a:ext cx="6504777" cy="3056709"/>
          </a:xfrm>
          <a:prstGeom prst="rect">
            <a:avLst/>
          </a:prstGeom>
          <a:ln w="57150">
            <a:noFill/>
          </a:ln>
        </p:spPr>
      </p:pic>
      <p:grpSp>
        <p:nvGrpSpPr>
          <p:cNvPr id="14" name="Group 13"/>
          <p:cNvGrpSpPr/>
          <p:nvPr/>
        </p:nvGrpSpPr>
        <p:grpSpPr>
          <a:xfrm>
            <a:off x="2161902" y="4349823"/>
            <a:ext cx="4308358" cy="760025"/>
            <a:chOff x="2161902" y="4349823"/>
            <a:chExt cx="4308358" cy="760025"/>
          </a:xfrm>
        </p:grpSpPr>
        <p:sp>
          <p:nvSpPr>
            <p:cNvPr id="7" name="TextBox 6"/>
            <p:cNvSpPr txBox="1"/>
            <p:nvPr/>
          </p:nvSpPr>
          <p:spPr>
            <a:xfrm>
              <a:off x="2161902" y="4355797"/>
              <a:ext cx="996462"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Reply to</a:t>
              </a:r>
            </a:p>
          </p:txBody>
        </p:sp>
        <p:sp>
          <p:nvSpPr>
            <p:cNvPr id="8" name="TextBox 7"/>
            <p:cNvSpPr txBox="1"/>
            <p:nvPr/>
          </p:nvSpPr>
          <p:spPr>
            <a:xfrm>
              <a:off x="4062376" y="4782329"/>
              <a:ext cx="953508" cy="327519"/>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Retweet</a:t>
              </a:r>
            </a:p>
          </p:txBody>
        </p:sp>
        <p:sp>
          <p:nvSpPr>
            <p:cNvPr id="9" name="TextBox 8"/>
            <p:cNvSpPr txBox="1"/>
            <p:nvPr/>
          </p:nvSpPr>
          <p:spPr>
            <a:xfrm>
              <a:off x="5756331" y="4349823"/>
              <a:ext cx="713929" cy="329139"/>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Like</a:t>
              </a:r>
            </a:p>
          </p:txBody>
        </p:sp>
      </p:grpSp>
      <p:grpSp>
        <p:nvGrpSpPr>
          <p:cNvPr id="13" name="Group 12"/>
          <p:cNvGrpSpPr/>
          <p:nvPr/>
        </p:nvGrpSpPr>
        <p:grpSpPr>
          <a:xfrm>
            <a:off x="3364952" y="4359661"/>
            <a:ext cx="2053784" cy="261934"/>
            <a:chOff x="3364952" y="4359661"/>
            <a:chExt cx="2053784" cy="261934"/>
          </a:xfrm>
        </p:grpSpPr>
        <p:sp>
          <p:nvSpPr>
            <p:cNvPr id="10" name="Rectangle 9"/>
            <p:cNvSpPr/>
            <p:nvPr/>
          </p:nvSpPr>
          <p:spPr>
            <a:xfrm>
              <a:off x="3364952" y="4363075"/>
              <a:ext cx="262013" cy="258520"/>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1" name="Rectangle 10"/>
            <p:cNvSpPr/>
            <p:nvPr/>
          </p:nvSpPr>
          <p:spPr>
            <a:xfrm>
              <a:off x="4277117" y="4363075"/>
              <a:ext cx="262013" cy="258520"/>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2" name="Rectangle 11"/>
            <p:cNvSpPr/>
            <p:nvPr/>
          </p:nvSpPr>
          <p:spPr>
            <a:xfrm>
              <a:off x="5156723" y="4359661"/>
              <a:ext cx="262013" cy="258520"/>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grpSp>
    </p:spTree>
    <p:extLst>
      <p:ext uri="{BB962C8B-B14F-4D97-AF65-F5344CB8AC3E}">
        <p14:creationId xmlns:p14="http://schemas.microsoft.com/office/powerpoint/2010/main" val="3646502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Start a conversation by tweeting to followers and influencers </a:t>
            </a:r>
          </a:p>
        </p:txBody>
      </p:sp>
      <p:pic>
        <p:nvPicPr>
          <p:cNvPr id="2" name="Picture 1"/>
          <p:cNvPicPr>
            <a:picLocks noChangeAspect="1"/>
          </p:cNvPicPr>
          <p:nvPr/>
        </p:nvPicPr>
        <p:blipFill>
          <a:blip r:embed="rId3"/>
          <a:stretch>
            <a:fillRect/>
          </a:stretch>
        </p:blipFill>
        <p:spPr>
          <a:xfrm>
            <a:off x="5641330" y="3805165"/>
            <a:ext cx="5941855" cy="1925601"/>
          </a:xfrm>
          <a:prstGeom prst="rect">
            <a:avLst/>
          </a:prstGeom>
        </p:spPr>
      </p:pic>
      <p:pic>
        <p:nvPicPr>
          <p:cNvPr id="4" name="Picture 3"/>
          <p:cNvPicPr>
            <a:picLocks noChangeAspect="1"/>
          </p:cNvPicPr>
          <p:nvPr/>
        </p:nvPicPr>
        <p:blipFill>
          <a:blip r:embed="rId4"/>
          <a:stretch>
            <a:fillRect/>
          </a:stretch>
        </p:blipFill>
        <p:spPr>
          <a:xfrm>
            <a:off x="2050413" y="1770111"/>
            <a:ext cx="6099674" cy="1963113"/>
          </a:xfrm>
          <a:prstGeom prst="rect">
            <a:avLst/>
          </a:prstGeom>
        </p:spPr>
      </p:pic>
      <p:sp>
        <p:nvSpPr>
          <p:cNvPr id="7" name="TextBox 6"/>
          <p:cNvSpPr txBox="1"/>
          <p:nvPr/>
        </p:nvSpPr>
        <p:spPr>
          <a:xfrm>
            <a:off x="4785970" y="2901084"/>
            <a:ext cx="1710720" cy="327519"/>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Public mention</a:t>
            </a:r>
          </a:p>
        </p:txBody>
      </p:sp>
      <p:sp>
        <p:nvSpPr>
          <p:cNvPr id="8" name="TextBox 7"/>
          <p:cNvSpPr txBox="1"/>
          <p:nvPr/>
        </p:nvSpPr>
        <p:spPr>
          <a:xfrm>
            <a:off x="7294727" y="4604205"/>
            <a:ext cx="1544473" cy="327519"/>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Direct mention</a:t>
            </a:r>
          </a:p>
        </p:txBody>
      </p:sp>
      <p:sp>
        <p:nvSpPr>
          <p:cNvPr id="9" name="Rectangle 8"/>
          <p:cNvSpPr/>
          <p:nvPr/>
        </p:nvSpPr>
        <p:spPr>
          <a:xfrm>
            <a:off x="4785970" y="2545979"/>
            <a:ext cx="753439" cy="310811"/>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0" name="Rectangle 9"/>
          <p:cNvSpPr/>
          <p:nvPr/>
        </p:nvSpPr>
        <p:spPr>
          <a:xfrm>
            <a:off x="5792164" y="4270988"/>
            <a:ext cx="1059210" cy="333217"/>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Tree>
    <p:extLst>
      <p:ext uri="{BB962C8B-B14F-4D97-AF65-F5344CB8AC3E}">
        <p14:creationId xmlns:p14="http://schemas.microsoft.com/office/powerpoint/2010/main" val="1534986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The do’s and don'ts of Twitter </a:t>
            </a:r>
          </a:p>
        </p:txBody>
      </p:sp>
      <p:sp>
        <p:nvSpPr>
          <p:cNvPr id="5" name="Content Placeholder 4"/>
          <p:cNvSpPr>
            <a:spLocks noGrp="1"/>
          </p:cNvSpPr>
          <p:nvPr>
            <p:ph sz="half" idx="1"/>
          </p:nvPr>
        </p:nvSpPr>
        <p:spPr>
          <a:xfrm>
            <a:off x="1573880" y="1698169"/>
            <a:ext cx="3761868" cy="3833949"/>
          </a:xfrm>
        </p:spPr>
        <p:txBody>
          <a:bodyPr/>
          <a:lstStyle/>
          <a:p>
            <a:pPr marL="0" indent="0">
              <a:buNone/>
            </a:pPr>
            <a:r>
              <a:rPr lang="en-US" sz="2000" b="1" dirty="0"/>
              <a:t>Do:</a:t>
            </a:r>
            <a:br>
              <a:rPr lang="en-US" sz="2000" b="1" dirty="0"/>
            </a:br>
            <a:endParaRPr lang="en-US" sz="2000" b="1" dirty="0"/>
          </a:p>
          <a:p>
            <a:pPr>
              <a:buFont typeface="Wingdings" panose="05000000000000000000" pitchFamily="2" charset="2"/>
              <a:buChar char="ü"/>
            </a:pPr>
            <a:r>
              <a:rPr lang="en-US" sz="2000" dirty="0"/>
              <a:t>Keep it short </a:t>
            </a:r>
          </a:p>
          <a:p>
            <a:pPr>
              <a:buFont typeface="Wingdings" panose="05000000000000000000" pitchFamily="2" charset="2"/>
              <a:buChar char="ü"/>
            </a:pPr>
            <a:r>
              <a:rPr lang="en-US" sz="2000" dirty="0"/>
              <a:t>Tweet promotions</a:t>
            </a:r>
          </a:p>
          <a:p>
            <a:pPr>
              <a:buFont typeface="Wingdings" panose="05000000000000000000" pitchFamily="2" charset="2"/>
              <a:buChar char="ü"/>
            </a:pPr>
            <a:r>
              <a:rPr lang="en-US" sz="2000" dirty="0"/>
              <a:t>Share content from influencers</a:t>
            </a:r>
          </a:p>
          <a:p>
            <a:pPr>
              <a:buFont typeface="Wingdings" panose="05000000000000000000" pitchFamily="2" charset="2"/>
              <a:buChar char="ü"/>
            </a:pPr>
            <a:r>
              <a:rPr lang="en-US" sz="2000" dirty="0"/>
              <a:t>Use two to three #s</a:t>
            </a:r>
          </a:p>
          <a:p>
            <a:pPr>
              <a:buFont typeface="Wingdings" panose="05000000000000000000" pitchFamily="2" charset="2"/>
              <a:buChar char="ü"/>
            </a:pPr>
            <a:r>
              <a:rPr lang="en-US" sz="2000" dirty="0"/>
              <a:t>Spread tweets throughout the day</a:t>
            </a:r>
            <a:br>
              <a:rPr lang="en-US" dirty="0"/>
            </a:br>
            <a:br>
              <a:rPr lang="en-US" dirty="0"/>
            </a:br>
            <a:br>
              <a:rPr lang="en-US" dirty="0"/>
            </a:br>
            <a:endParaRPr lang="en-US" dirty="0"/>
          </a:p>
        </p:txBody>
      </p:sp>
      <p:sp>
        <p:nvSpPr>
          <p:cNvPr id="6" name="Content Placeholder 4"/>
          <p:cNvSpPr txBox="1">
            <a:spLocks/>
          </p:cNvSpPr>
          <p:nvPr/>
        </p:nvSpPr>
        <p:spPr>
          <a:xfrm>
            <a:off x="5862523" y="1698169"/>
            <a:ext cx="4275389" cy="3833949"/>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LucidaGrande" charset="0"/>
              <a:buChar char="‣"/>
              <a:tabLst/>
              <a:defRPr sz="32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Don’t:</a:t>
            </a:r>
            <a:br>
              <a:rPr lang="en-US" sz="2000" b="1" dirty="0"/>
            </a:br>
            <a:endParaRPr lang="en-US" sz="2000" b="1" dirty="0"/>
          </a:p>
          <a:p>
            <a:pPr>
              <a:buFont typeface="Arial" panose="020B0604020202020204" pitchFamily="34" charset="0"/>
              <a:buChar char="x"/>
            </a:pPr>
            <a:r>
              <a:rPr lang="en-US" sz="2000" dirty="0"/>
              <a:t>Engage just with your followers</a:t>
            </a:r>
          </a:p>
          <a:p>
            <a:pPr>
              <a:buFont typeface="Arial" panose="020B0604020202020204" pitchFamily="34" charset="0"/>
              <a:buChar char="x"/>
            </a:pPr>
            <a:r>
              <a:rPr lang="en-US" sz="2000" dirty="0"/>
              <a:t>Be a robot – use your own voice</a:t>
            </a:r>
          </a:p>
          <a:p>
            <a:pPr>
              <a:buFont typeface="Arial" panose="020B0604020202020204" pitchFamily="34" charset="0"/>
              <a:buChar char="x"/>
            </a:pPr>
            <a:r>
              <a:rPr lang="en-US" sz="2000" dirty="0"/>
              <a:t>Oversell URAC</a:t>
            </a:r>
          </a:p>
          <a:p>
            <a:pPr>
              <a:buFont typeface="Arial" panose="020B0604020202020204" pitchFamily="34" charset="0"/>
              <a:buChar char="x"/>
            </a:pPr>
            <a:r>
              <a:rPr lang="en-US" sz="2000" dirty="0"/>
              <a:t>Overuse #s</a:t>
            </a:r>
          </a:p>
          <a:p>
            <a:pPr>
              <a:buFont typeface="Arial" panose="020B0604020202020204" pitchFamily="34" charset="0"/>
              <a:buChar char="x"/>
            </a:pPr>
            <a:r>
              <a:rPr lang="en-US" sz="2000" dirty="0"/>
              <a:t>Spam </a:t>
            </a:r>
          </a:p>
          <a:p>
            <a:pPr marL="0" indent="0">
              <a:buNone/>
            </a:pPr>
            <a:br>
              <a:rPr lang="en-US" dirty="0"/>
            </a:br>
            <a:br>
              <a:rPr lang="en-US" dirty="0"/>
            </a:br>
            <a:endParaRPr lang="en-US" dirty="0"/>
          </a:p>
        </p:txBody>
      </p:sp>
      <p:pic>
        <p:nvPicPr>
          <p:cNvPr id="8194" name="Picture 2" descr="Image result for tips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2627" y="3436617"/>
            <a:ext cx="2619375"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27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379976" y="1828801"/>
            <a:ext cx="5643676" cy="3833949"/>
          </a:xfrm>
        </p:spPr>
        <p:txBody>
          <a:bodyPr anchor="t"/>
          <a:lstStyle/>
          <a:p>
            <a:r>
              <a:rPr lang="en-US" sz="2000" dirty="0"/>
              <a:t>Log in daily </a:t>
            </a:r>
          </a:p>
          <a:p>
            <a:r>
              <a:rPr lang="en-US" sz="2000" dirty="0">
                <a:solidFill>
                  <a:srgbClr val="2F2F2F"/>
                </a:solidFill>
              </a:rPr>
              <a:t>Follow one person per day</a:t>
            </a:r>
          </a:p>
          <a:p>
            <a:r>
              <a:rPr lang="en-US" sz="2000" dirty="0">
                <a:solidFill>
                  <a:srgbClr val="2F2F2F"/>
                </a:solidFill>
              </a:rPr>
              <a:t>Comment and share three times per week</a:t>
            </a:r>
          </a:p>
          <a:p>
            <a:r>
              <a:rPr lang="en-US" sz="2000" dirty="0">
                <a:solidFill>
                  <a:srgbClr val="2F2F2F"/>
                </a:solidFill>
              </a:rPr>
              <a:t>Thank those who have interacted with your content or mentioned you</a:t>
            </a:r>
          </a:p>
          <a:p>
            <a:r>
              <a:rPr lang="en-US" sz="2000" dirty="0">
                <a:solidFill>
                  <a:srgbClr val="2F2F2F"/>
                </a:solidFill>
              </a:rPr>
              <a:t>Respond to direct messages </a:t>
            </a:r>
          </a:p>
          <a:p>
            <a:r>
              <a:rPr lang="en-US" sz="2000" dirty="0">
                <a:solidFill>
                  <a:srgbClr val="2F2F2F"/>
                </a:solidFill>
              </a:rPr>
              <a:t>Like two pieces of content daily</a:t>
            </a:r>
          </a:p>
          <a:p>
            <a:r>
              <a:rPr lang="en-US" sz="2000" dirty="0"/>
              <a:t>Soon it will become a habit, and your influence — will grow</a:t>
            </a:r>
            <a:endParaRPr lang="en-US" sz="2000" dirty="0">
              <a:solidFill>
                <a:schemeClr val="tx1"/>
              </a:solidFill>
            </a:endParaRPr>
          </a:p>
        </p:txBody>
      </p:sp>
      <p:sp>
        <p:nvSpPr>
          <p:cNvPr id="3" name="Title 2"/>
          <p:cNvSpPr>
            <a:spLocks noGrp="1"/>
          </p:cNvSpPr>
          <p:nvPr>
            <p:ph type="title"/>
          </p:nvPr>
        </p:nvSpPr>
        <p:spPr/>
        <p:txBody>
          <a:bodyPr/>
          <a:lstStyle/>
          <a:p>
            <a:r>
              <a:rPr lang="en-US" sz="3200" dirty="0"/>
              <a:t>To social media in 20 mins or less </a:t>
            </a:r>
          </a:p>
        </p:txBody>
      </p:sp>
      <p:pic>
        <p:nvPicPr>
          <p:cNvPr id="14338" name="Picture 2" descr="Image result for apple watch  social 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836" y="1698171"/>
            <a:ext cx="3767527" cy="376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79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411" y="631768"/>
            <a:ext cx="5987537" cy="769441"/>
          </a:xfrm>
          <a:prstGeom prst="rect">
            <a:avLst/>
          </a:prstGeom>
          <a:noFill/>
        </p:spPr>
        <p:txBody>
          <a:bodyPr wrap="none" rtlCol="0">
            <a:spAutoFit/>
          </a:bodyPr>
          <a:lstStyle/>
          <a:p>
            <a:r>
              <a:rPr lang="en-US" sz="4400" b="1" dirty="0"/>
              <a:t>Additional Resources</a:t>
            </a:r>
          </a:p>
        </p:txBody>
      </p:sp>
      <p:sp>
        <p:nvSpPr>
          <p:cNvPr id="4" name="Content Placeholder 1"/>
          <p:cNvSpPr txBox="1">
            <a:spLocks/>
          </p:cNvSpPr>
          <p:nvPr/>
        </p:nvSpPr>
        <p:spPr>
          <a:xfrm>
            <a:off x="1313410" y="1621767"/>
            <a:ext cx="8952023" cy="383394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6"/>
                </a:solidFill>
                <a:latin typeface="Arial (body)"/>
                <a:hlinkClick r:id="rId3"/>
              </a:rPr>
              <a:t>25 Twitter Do's and Don'ts for Businesses</a:t>
            </a:r>
            <a:endParaRPr lang="en-US" sz="2000" dirty="0">
              <a:solidFill>
                <a:schemeClr val="accent6"/>
              </a:solidFill>
              <a:latin typeface="Arial (body)"/>
            </a:endParaRPr>
          </a:p>
          <a:p>
            <a:pPr lvl="1"/>
            <a:r>
              <a:rPr lang="en-US" sz="1600" dirty="0">
                <a:solidFill>
                  <a:schemeClr val="accent6"/>
                </a:solidFill>
                <a:latin typeface="Arial (body)"/>
              </a:rPr>
              <a:t>Text link: http://bit.ly/2bidOzL</a:t>
            </a:r>
          </a:p>
        </p:txBody>
      </p:sp>
    </p:spTree>
    <p:extLst>
      <p:ext uri="{BB962C8B-B14F-4D97-AF65-F5344CB8AC3E}">
        <p14:creationId xmlns:p14="http://schemas.microsoft.com/office/powerpoint/2010/main" val="268140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379974" y="1828801"/>
            <a:ext cx="8495545" cy="3833949"/>
          </a:xfrm>
        </p:spPr>
        <p:txBody>
          <a:bodyPr anchor="t"/>
          <a:lstStyle/>
          <a:p>
            <a:r>
              <a:rPr lang="en-US" sz="2000" dirty="0"/>
              <a:t>Why You Can’t Ignore Social Media </a:t>
            </a:r>
          </a:p>
          <a:p>
            <a:r>
              <a:rPr lang="en-US" sz="2000" dirty="0"/>
              <a:t>The Steps: Optimize, Network, and Engage  </a:t>
            </a:r>
          </a:p>
          <a:p>
            <a:r>
              <a:rPr lang="en-US" sz="2000" dirty="0"/>
              <a:t>Twitter</a:t>
            </a:r>
          </a:p>
          <a:p>
            <a:r>
              <a:rPr lang="en-US" sz="2000" dirty="0"/>
              <a:t>Conquer Social Media in 20 Minutes</a:t>
            </a:r>
          </a:p>
          <a:p>
            <a:r>
              <a:rPr lang="en-US" sz="2000" dirty="0"/>
              <a:t>Resources </a:t>
            </a:r>
          </a:p>
          <a:p>
            <a:r>
              <a:rPr lang="en-US" sz="2000" dirty="0"/>
              <a:t>Questions</a:t>
            </a:r>
          </a:p>
          <a:p>
            <a:r>
              <a:rPr lang="en-US" sz="2000" dirty="0"/>
              <a:t>LinkedIn  </a:t>
            </a:r>
          </a:p>
          <a:p>
            <a:pPr marL="0" indent="0">
              <a:buNone/>
            </a:pPr>
            <a:br>
              <a:rPr lang="en-US" sz="2400" dirty="0">
                <a:solidFill>
                  <a:schemeClr val="tx1"/>
                </a:solidFill>
              </a:rPr>
            </a:br>
            <a:endParaRPr lang="en-US" sz="2400" dirty="0">
              <a:solidFill>
                <a:schemeClr val="tx1"/>
              </a:solidFill>
            </a:endParaRPr>
          </a:p>
        </p:txBody>
      </p:sp>
      <p:sp>
        <p:nvSpPr>
          <p:cNvPr id="3" name="Title 2"/>
          <p:cNvSpPr>
            <a:spLocks noGrp="1"/>
          </p:cNvSpPr>
          <p:nvPr>
            <p:ph type="title"/>
          </p:nvPr>
        </p:nvSpPr>
        <p:spPr>
          <a:xfrm>
            <a:off x="1379974" y="365126"/>
            <a:ext cx="7992626" cy="1333045"/>
          </a:xfrm>
        </p:spPr>
        <p:txBody>
          <a:bodyPr/>
          <a:lstStyle/>
          <a:p>
            <a:r>
              <a:rPr lang="en-US" sz="3200" dirty="0"/>
              <a:t>Agenda</a:t>
            </a:r>
          </a:p>
        </p:txBody>
      </p:sp>
    </p:spTree>
    <p:extLst>
      <p:ext uri="{BB962C8B-B14F-4D97-AF65-F5344CB8AC3E}">
        <p14:creationId xmlns:p14="http://schemas.microsoft.com/office/powerpoint/2010/main" val="926825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411" y="631768"/>
            <a:ext cx="3289683" cy="769441"/>
          </a:xfrm>
          <a:prstGeom prst="rect">
            <a:avLst/>
          </a:prstGeom>
          <a:noFill/>
        </p:spPr>
        <p:txBody>
          <a:bodyPr wrap="none" rtlCol="0">
            <a:spAutoFit/>
          </a:bodyPr>
          <a:lstStyle/>
          <a:p>
            <a:r>
              <a:rPr lang="en-US" sz="4400" b="1" dirty="0"/>
              <a:t>Questions?</a:t>
            </a:r>
          </a:p>
        </p:txBody>
      </p:sp>
    </p:spTree>
    <p:extLst>
      <p:ext uri="{BB962C8B-B14F-4D97-AF65-F5344CB8AC3E}">
        <p14:creationId xmlns:p14="http://schemas.microsoft.com/office/powerpoint/2010/main" val="2957975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LinkedIn</a:t>
            </a:r>
            <a:r>
              <a:rPr lang="en-US" dirty="0"/>
              <a:t> </a:t>
            </a:r>
          </a:p>
        </p:txBody>
      </p:sp>
      <p:pic>
        <p:nvPicPr>
          <p:cNvPr id="7180" name="Picture 12" descr="Image result for linkedin person"/>
          <p:cNvPicPr>
            <a:picLocks noChangeAspect="1" noChangeArrowheads="1"/>
          </p:cNvPicPr>
          <p:nvPr/>
        </p:nvPicPr>
        <p:blipFill rotWithShape="1">
          <a:blip r:embed="rId2">
            <a:extLst>
              <a:ext uri="{28A0092B-C50C-407E-A947-70E740481C1C}">
                <a14:useLocalDpi xmlns:a14="http://schemas.microsoft.com/office/drawing/2010/main" val="0"/>
              </a:ext>
            </a:extLst>
          </a:blip>
          <a:srcRect l="463" t="14312" r="-463" b="19055"/>
          <a:stretch/>
        </p:blipFill>
        <p:spPr bwMode="auto">
          <a:xfrm>
            <a:off x="1534719" y="1465272"/>
            <a:ext cx="9124950" cy="404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75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379974" y="1666016"/>
            <a:ext cx="5245909" cy="5310188"/>
          </a:xfrm>
        </p:spPr>
        <p:txBody>
          <a:bodyPr anchor="t"/>
          <a:lstStyle/>
          <a:p>
            <a:pPr marL="0" indent="0">
              <a:buNone/>
            </a:pPr>
            <a:r>
              <a:rPr lang="en-US" sz="2000" dirty="0">
                <a:solidFill>
                  <a:schemeClr val="accent6">
                    <a:lumMod val="75000"/>
                  </a:schemeClr>
                </a:solidFill>
                <a:latin typeface="Arial (body)"/>
              </a:rPr>
              <a:t>LinkedIn is a social networking site designed specifically for the business community.</a:t>
            </a:r>
          </a:p>
          <a:p>
            <a:pPr marL="0" indent="0">
              <a:buNone/>
            </a:pPr>
            <a:endParaRPr lang="en-US" sz="2000" dirty="0">
              <a:solidFill>
                <a:srgbClr val="545454"/>
              </a:solidFill>
              <a:latin typeface="Arial (body)"/>
            </a:endParaRPr>
          </a:p>
          <a:p>
            <a:pPr marL="0" indent="0">
              <a:buNone/>
            </a:pPr>
            <a:r>
              <a:rPr lang="en-US" sz="2000" b="1" dirty="0">
                <a:solidFill>
                  <a:srgbClr val="545454"/>
                </a:solidFill>
                <a:latin typeface="Arial (body)"/>
              </a:rPr>
              <a:t>Key Terms: </a:t>
            </a:r>
          </a:p>
          <a:p>
            <a:r>
              <a:rPr lang="en-US" sz="2000" b="1" dirty="0">
                <a:solidFill>
                  <a:srgbClr val="545454"/>
                </a:solidFill>
                <a:latin typeface="Arial (body)"/>
              </a:rPr>
              <a:t>Profile: </a:t>
            </a:r>
            <a:r>
              <a:rPr lang="en-US" sz="2000" dirty="0">
                <a:solidFill>
                  <a:srgbClr val="545454"/>
                </a:solidFill>
                <a:latin typeface="Arial (body)"/>
              </a:rPr>
              <a:t>This is your personal account on the platform </a:t>
            </a:r>
          </a:p>
          <a:p>
            <a:r>
              <a:rPr lang="en-US" sz="2000" b="1" dirty="0">
                <a:solidFill>
                  <a:srgbClr val="545454"/>
                </a:solidFill>
                <a:latin typeface="Arial (body)"/>
              </a:rPr>
              <a:t>Connections: </a:t>
            </a:r>
            <a:r>
              <a:rPr lang="en-US" sz="2000" dirty="0">
                <a:solidFill>
                  <a:srgbClr val="545454"/>
                </a:solidFill>
                <a:latin typeface="Arial (body)"/>
              </a:rPr>
              <a:t>Your professional network</a:t>
            </a:r>
          </a:p>
          <a:p>
            <a:r>
              <a:rPr lang="en-US" sz="2000" b="1" dirty="0">
                <a:solidFill>
                  <a:srgbClr val="545454"/>
                </a:solidFill>
                <a:latin typeface="Arial (body)"/>
              </a:rPr>
              <a:t>Groups: </a:t>
            </a:r>
            <a:r>
              <a:rPr lang="en-US" sz="2000" dirty="0">
                <a:solidFill>
                  <a:srgbClr val="545454"/>
                </a:solidFill>
                <a:latin typeface="Arial (body)"/>
              </a:rPr>
              <a:t>Professional groups based around specific topics </a:t>
            </a:r>
          </a:p>
          <a:p>
            <a:r>
              <a:rPr lang="en-US" sz="2000" b="1" dirty="0">
                <a:solidFill>
                  <a:srgbClr val="545454"/>
                </a:solidFill>
              </a:rPr>
              <a:t>Companies</a:t>
            </a:r>
            <a:r>
              <a:rPr lang="en-US" sz="2000" b="1" dirty="0">
                <a:solidFill>
                  <a:srgbClr val="545454"/>
                </a:solidFill>
                <a:latin typeface="Arial (body)"/>
              </a:rPr>
              <a:t>: </a:t>
            </a:r>
            <a:r>
              <a:rPr lang="en-US" sz="2000" dirty="0">
                <a:solidFill>
                  <a:srgbClr val="545454"/>
                </a:solidFill>
                <a:latin typeface="Arial (body)"/>
              </a:rPr>
              <a:t>Business entities </a:t>
            </a:r>
          </a:p>
          <a:p>
            <a:pPr marL="0" indent="0">
              <a:buNone/>
            </a:pPr>
            <a:endParaRPr lang="en-US" sz="2000" dirty="0">
              <a:solidFill>
                <a:srgbClr val="545454"/>
              </a:solidFill>
              <a:latin typeface="Arial (body)"/>
            </a:endParaRPr>
          </a:p>
        </p:txBody>
      </p:sp>
      <p:sp>
        <p:nvSpPr>
          <p:cNvPr id="3" name="Title 2"/>
          <p:cNvSpPr>
            <a:spLocks noGrp="1"/>
          </p:cNvSpPr>
          <p:nvPr>
            <p:ph type="title"/>
          </p:nvPr>
        </p:nvSpPr>
        <p:spPr/>
        <p:txBody>
          <a:bodyPr/>
          <a:lstStyle/>
          <a:p>
            <a:r>
              <a:rPr lang="en-US" sz="3200" dirty="0"/>
              <a:t>What is LinkedIn?</a:t>
            </a:r>
          </a:p>
        </p:txBody>
      </p:sp>
      <p:pic>
        <p:nvPicPr>
          <p:cNvPr id="9220" name="Picture 4" descr="Image result for key terms linkedin word cloud"/>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19833" y="2489981"/>
            <a:ext cx="4905534" cy="281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40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Optimize</a:t>
            </a:r>
          </a:p>
        </p:txBody>
      </p:sp>
      <p:pic>
        <p:nvPicPr>
          <p:cNvPr id="12292"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6545" b="22313"/>
          <a:stretch/>
        </p:blipFill>
        <p:spPr bwMode="auto">
          <a:xfrm>
            <a:off x="1752970" y="1455707"/>
            <a:ext cx="9537881" cy="418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55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9973" y="365126"/>
            <a:ext cx="9346641" cy="1333045"/>
          </a:xfrm>
        </p:spPr>
        <p:txBody>
          <a:bodyPr/>
          <a:lstStyle/>
          <a:p>
            <a:r>
              <a:rPr lang="en-US" sz="3200" dirty="0"/>
              <a:t>Complete your profile</a:t>
            </a:r>
          </a:p>
        </p:txBody>
      </p:sp>
      <p:grpSp>
        <p:nvGrpSpPr>
          <p:cNvPr id="6" name="Group 5"/>
          <p:cNvGrpSpPr/>
          <p:nvPr/>
        </p:nvGrpSpPr>
        <p:grpSpPr>
          <a:xfrm>
            <a:off x="1506583" y="1927275"/>
            <a:ext cx="8792308" cy="3094891"/>
            <a:chOff x="441934" y="1763487"/>
            <a:chExt cx="11222718" cy="3735700"/>
          </a:xfrm>
        </p:grpSpPr>
        <p:pic>
          <p:nvPicPr>
            <p:cNvPr id="4" name="Picture 3"/>
            <p:cNvPicPr>
              <a:picLocks noChangeAspect="1"/>
            </p:cNvPicPr>
            <p:nvPr/>
          </p:nvPicPr>
          <p:blipFill rotWithShape="1">
            <a:blip r:embed="rId3"/>
            <a:srcRect t="6692"/>
            <a:stretch/>
          </p:blipFill>
          <p:spPr>
            <a:xfrm>
              <a:off x="441934" y="1763487"/>
              <a:ext cx="11222718" cy="3735700"/>
            </a:xfrm>
            <a:prstGeom prst="rect">
              <a:avLst/>
            </a:prstGeom>
          </p:spPr>
        </p:pic>
        <p:sp>
          <p:nvSpPr>
            <p:cNvPr id="5" name="Rectangle 4"/>
            <p:cNvSpPr/>
            <p:nvPr/>
          </p:nvSpPr>
          <p:spPr>
            <a:xfrm>
              <a:off x="8122921" y="1828801"/>
              <a:ext cx="3541731" cy="1916974"/>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92258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0098" y="265373"/>
            <a:ext cx="9409946" cy="1333045"/>
          </a:xfrm>
        </p:spPr>
        <p:txBody>
          <a:bodyPr/>
          <a:lstStyle/>
          <a:p>
            <a:r>
              <a:rPr lang="en-US" sz="3200" dirty="0"/>
              <a:t>Optimize your header </a:t>
            </a:r>
            <a:endParaRPr lang="en-US" sz="3200" dirty="0">
              <a:solidFill>
                <a:srgbClr val="015282"/>
              </a:solidFill>
              <a:latin typeface="Arial"/>
            </a:endParaRPr>
          </a:p>
        </p:txBody>
      </p:sp>
      <p:grpSp>
        <p:nvGrpSpPr>
          <p:cNvPr id="2" name="Group 1"/>
          <p:cNvGrpSpPr/>
          <p:nvPr/>
        </p:nvGrpSpPr>
        <p:grpSpPr>
          <a:xfrm>
            <a:off x="1506022" y="1702190"/>
            <a:ext cx="7539506" cy="3568074"/>
            <a:chOff x="1506022" y="1702190"/>
            <a:chExt cx="7539506" cy="3568074"/>
          </a:xfrm>
        </p:grpSpPr>
        <p:pic>
          <p:nvPicPr>
            <p:cNvPr id="7" name="Picture 6"/>
            <p:cNvPicPr>
              <a:picLocks noChangeAspect="1"/>
            </p:cNvPicPr>
            <p:nvPr/>
          </p:nvPicPr>
          <p:blipFill rotWithShape="1">
            <a:blip r:embed="rId3"/>
            <a:srcRect l="3789" t="4961" r="1781" b="2803"/>
            <a:stretch/>
          </p:blipFill>
          <p:spPr>
            <a:xfrm>
              <a:off x="1506022" y="1702190"/>
              <a:ext cx="7539506" cy="3568073"/>
            </a:xfrm>
            <a:prstGeom prst="rect">
              <a:avLst/>
            </a:prstGeom>
          </p:spPr>
        </p:pic>
        <p:sp>
          <p:nvSpPr>
            <p:cNvPr id="8" name="Rectangle 7"/>
            <p:cNvSpPr/>
            <p:nvPr/>
          </p:nvSpPr>
          <p:spPr>
            <a:xfrm>
              <a:off x="3938558" y="2163681"/>
              <a:ext cx="4529050" cy="298165"/>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506022" y="1856935"/>
              <a:ext cx="2306323" cy="2349305"/>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506022" y="4821377"/>
              <a:ext cx="3042427" cy="448887"/>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40283" y="4821377"/>
              <a:ext cx="1505244" cy="448887"/>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9045527" y="2098080"/>
            <a:ext cx="1694517"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Strong headline</a:t>
            </a:r>
          </a:p>
        </p:txBody>
      </p:sp>
      <p:sp>
        <p:nvSpPr>
          <p:cNvPr id="14" name="TextBox 13"/>
          <p:cNvSpPr txBox="1"/>
          <p:nvPr/>
        </p:nvSpPr>
        <p:spPr>
          <a:xfrm>
            <a:off x="9296739" y="4821377"/>
            <a:ext cx="1831336" cy="784830"/>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Link to contact information  and digital assets</a:t>
            </a:r>
          </a:p>
        </p:txBody>
      </p:sp>
      <p:sp>
        <p:nvSpPr>
          <p:cNvPr id="15" name="TextBox 14"/>
          <p:cNvSpPr txBox="1"/>
          <p:nvPr/>
        </p:nvSpPr>
        <p:spPr>
          <a:xfrm>
            <a:off x="1506022" y="5416249"/>
            <a:ext cx="1443305"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Vanity link</a:t>
            </a:r>
          </a:p>
        </p:txBody>
      </p:sp>
      <p:sp>
        <p:nvSpPr>
          <p:cNvPr id="16" name="TextBox 15"/>
          <p:cNvSpPr txBox="1"/>
          <p:nvPr/>
        </p:nvSpPr>
        <p:spPr>
          <a:xfrm>
            <a:off x="1506022" y="1394622"/>
            <a:ext cx="2013555"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Professional image </a:t>
            </a:r>
          </a:p>
        </p:txBody>
      </p:sp>
    </p:spTree>
    <p:extLst>
      <p:ext uri="{BB962C8B-B14F-4D97-AF65-F5344CB8AC3E}">
        <p14:creationId xmlns:p14="http://schemas.microsoft.com/office/powerpoint/2010/main" val="3798676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9974" y="583361"/>
            <a:ext cx="9006230" cy="1333045"/>
          </a:xfrm>
        </p:spPr>
        <p:txBody>
          <a:bodyPr/>
          <a:lstStyle/>
          <a:p>
            <a:r>
              <a:rPr lang="en-US" sz="3200" dirty="0"/>
              <a:t>Turn your headline into a value proposition</a:t>
            </a:r>
            <a:br>
              <a:rPr lang="en-US" dirty="0"/>
            </a:br>
            <a:endParaRPr lang="en-US" dirty="0"/>
          </a:p>
        </p:txBody>
      </p:sp>
      <p:grpSp>
        <p:nvGrpSpPr>
          <p:cNvPr id="2" name="Group 1"/>
          <p:cNvGrpSpPr/>
          <p:nvPr/>
        </p:nvGrpSpPr>
        <p:grpSpPr>
          <a:xfrm>
            <a:off x="1759800" y="1997611"/>
            <a:ext cx="8270465" cy="3235570"/>
            <a:chOff x="1717597" y="2011679"/>
            <a:chExt cx="8228261" cy="3235570"/>
          </a:xfrm>
        </p:grpSpPr>
        <p:pic>
          <p:nvPicPr>
            <p:cNvPr id="7" name="Picture 6"/>
            <p:cNvPicPr>
              <a:picLocks noChangeAspect="1"/>
            </p:cNvPicPr>
            <p:nvPr/>
          </p:nvPicPr>
          <p:blipFill rotWithShape="1">
            <a:blip r:embed="rId3"/>
            <a:srcRect t="2135" r="30214"/>
            <a:stretch/>
          </p:blipFill>
          <p:spPr>
            <a:xfrm>
              <a:off x="1717597" y="2011679"/>
              <a:ext cx="8228261" cy="3235570"/>
            </a:xfrm>
            <a:prstGeom prst="rect">
              <a:avLst/>
            </a:prstGeom>
          </p:spPr>
        </p:pic>
        <p:sp>
          <p:nvSpPr>
            <p:cNvPr id="8" name="Rectangle 7"/>
            <p:cNvSpPr/>
            <p:nvPr/>
          </p:nvSpPr>
          <p:spPr>
            <a:xfrm>
              <a:off x="5976991" y="3507135"/>
              <a:ext cx="3839173" cy="369661"/>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10230928" y="3308730"/>
            <a:ext cx="1604514" cy="1015663"/>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Emphasize keywords to boost your visibility </a:t>
            </a:r>
          </a:p>
        </p:txBody>
      </p:sp>
    </p:spTree>
    <p:extLst>
      <p:ext uri="{BB962C8B-B14F-4D97-AF65-F5344CB8AC3E}">
        <p14:creationId xmlns:p14="http://schemas.microsoft.com/office/powerpoint/2010/main" val="2344507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3500" y="177381"/>
            <a:ext cx="7992626" cy="1333045"/>
          </a:xfrm>
        </p:spPr>
        <p:txBody>
          <a:bodyPr/>
          <a:lstStyle/>
          <a:p>
            <a:r>
              <a:rPr lang="en-US" sz="3200" dirty="0"/>
              <a:t>Write a summary full of keywords</a:t>
            </a:r>
            <a:endParaRPr lang="en-US" sz="3200" dirty="0">
              <a:solidFill>
                <a:srgbClr val="015282"/>
              </a:solidFill>
              <a:latin typeface="Arial"/>
            </a:endParaRPr>
          </a:p>
        </p:txBody>
      </p:sp>
      <p:pic>
        <p:nvPicPr>
          <p:cNvPr id="5" name="Picture 4"/>
          <p:cNvPicPr>
            <a:picLocks noChangeAspect="1"/>
          </p:cNvPicPr>
          <p:nvPr/>
        </p:nvPicPr>
        <p:blipFill rotWithShape="1">
          <a:blip r:embed="rId3"/>
          <a:srcRect l="2427" t="7799" r="4011" b="15658"/>
          <a:stretch/>
        </p:blipFill>
        <p:spPr>
          <a:xfrm>
            <a:off x="2158785" y="1360673"/>
            <a:ext cx="6583595" cy="2449901"/>
          </a:xfrm>
          <a:prstGeom prst="rect">
            <a:avLst/>
          </a:prstGeom>
        </p:spPr>
      </p:pic>
      <p:pic>
        <p:nvPicPr>
          <p:cNvPr id="2" name="Picture 1"/>
          <p:cNvPicPr>
            <a:picLocks noChangeAspect="1"/>
          </p:cNvPicPr>
          <p:nvPr/>
        </p:nvPicPr>
        <p:blipFill rotWithShape="1">
          <a:blip r:embed="rId4"/>
          <a:srcRect l="1874" t="2097"/>
          <a:stretch/>
        </p:blipFill>
        <p:spPr>
          <a:xfrm>
            <a:off x="4415412" y="2217793"/>
            <a:ext cx="6315847" cy="3768939"/>
          </a:xfrm>
          <a:prstGeom prst="rect">
            <a:avLst/>
          </a:prstGeom>
        </p:spPr>
      </p:pic>
      <p:sp>
        <p:nvSpPr>
          <p:cNvPr id="10" name="Rectangle 9"/>
          <p:cNvSpPr/>
          <p:nvPr/>
        </p:nvSpPr>
        <p:spPr>
          <a:xfrm>
            <a:off x="4297419" y="4445016"/>
            <a:ext cx="5622957" cy="1541715"/>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553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199865" y="268144"/>
            <a:ext cx="9289856" cy="1333045"/>
          </a:xfrm>
          <a:prstGeom prst="rect">
            <a:avLst/>
          </a:prstGeom>
        </p:spPr>
        <p:txBody>
          <a:bodyPr anchor="ct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200" dirty="0"/>
              <a:t>Enhance your experience with visual samples  </a:t>
            </a:r>
          </a:p>
        </p:txBody>
      </p:sp>
      <p:pic>
        <p:nvPicPr>
          <p:cNvPr id="6" name="Picture 5" descr="Screen Shot 2017-02-08 at 3.53.41 AM.png"/>
          <p:cNvPicPr>
            <a:picLocks noChangeAspect="1"/>
          </p:cNvPicPr>
          <p:nvPr/>
        </p:nvPicPr>
        <p:blipFill>
          <a:blip r:embed="rId3"/>
          <a:srcRect t="15374"/>
          <a:stretch>
            <a:fillRect/>
          </a:stretch>
        </p:blipFill>
        <p:spPr>
          <a:xfrm>
            <a:off x="3228975" y="1704975"/>
            <a:ext cx="5802555" cy="3937211"/>
          </a:xfrm>
          <a:prstGeom prst="rect">
            <a:avLst/>
          </a:prstGeom>
        </p:spPr>
      </p:pic>
      <p:sp>
        <p:nvSpPr>
          <p:cNvPr id="9" name="Rectangle 8"/>
          <p:cNvSpPr/>
          <p:nvPr/>
        </p:nvSpPr>
        <p:spPr>
          <a:xfrm>
            <a:off x="3228975" y="4048485"/>
            <a:ext cx="5925416" cy="1593701"/>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452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Reorganize and prioritize your skills</a:t>
            </a:r>
            <a:endParaRPr lang="en-US" sz="3200" dirty="0">
              <a:solidFill>
                <a:srgbClr val="015282"/>
              </a:solidFill>
              <a:latin typeface="Arial"/>
            </a:endParaRPr>
          </a:p>
        </p:txBody>
      </p:sp>
      <p:pic>
        <p:nvPicPr>
          <p:cNvPr id="4" name="Picture 3" descr="Endorsement.png"/>
          <p:cNvPicPr>
            <a:picLocks noChangeAspect="1"/>
          </p:cNvPicPr>
          <p:nvPr/>
        </p:nvPicPr>
        <p:blipFill rotWithShape="1">
          <a:blip r:embed="rId3"/>
          <a:srcRect b="13036"/>
          <a:stretch/>
        </p:blipFill>
        <p:spPr>
          <a:xfrm>
            <a:off x="3043867" y="1577464"/>
            <a:ext cx="5841341" cy="4219487"/>
          </a:xfrm>
          <a:prstGeom prst="rect">
            <a:avLst/>
          </a:prstGeom>
        </p:spPr>
      </p:pic>
      <p:sp>
        <p:nvSpPr>
          <p:cNvPr id="5" name="Rectangle 4"/>
          <p:cNvSpPr/>
          <p:nvPr/>
        </p:nvSpPr>
        <p:spPr>
          <a:xfrm>
            <a:off x="3043867" y="5062028"/>
            <a:ext cx="5710850" cy="907452"/>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043867" y="2027547"/>
            <a:ext cx="1769673" cy="2861952"/>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439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9636" y="189863"/>
            <a:ext cx="7992626" cy="1333045"/>
          </a:xfrm>
        </p:spPr>
        <p:txBody>
          <a:bodyPr/>
          <a:lstStyle/>
          <a:p>
            <a:r>
              <a:rPr lang="en-US" sz="3200" dirty="0"/>
              <a:t>Why can’t you ignore social media? Google yourself.</a:t>
            </a:r>
          </a:p>
        </p:txBody>
      </p:sp>
      <p:pic>
        <p:nvPicPr>
          <p:cNvPr id="5" name="Content Placeholder 4" descr="Screen Shot 2017-02-08 at 4.47.01 AM.png"/>
          <p:cNvPicPr>
            <a:picLocks noGrp="1" noChangeAspect="1"/>
          </p:cNvPicPr>
          <p:nvPr>
            <p:ph sz="half" idx="1"/>
          </p:nvPr>
        </p:nvPicPr>
        <p:blipFill>
          <a:blip r:embed="rId3"/>
          <a:stretch>
            <a:fillRect/>
          </a:stretch>
        </p:blipFill>
        <p:spPr>
          <a:xfrm>
            <a:off x="1463040" y="1682488"/>
            <a:ext cx="6446840" cy="3963875"/>
          </a:xfrm>
          <a:prstGeom prst="rect">
            <a:avLst/>
          </a:prstGeom>
          <a:ln>
            <a:noFill/>
          </a:ln>
          <a:effectLst>
            <a:softEdge rad="112500"/>
          </a:effectLst>
        </p:spPr>
      </p:pic>
      <p:grpSp>
        <p:nvGrpSpPr>
          <p:cNvPr id="14" name="Group 13"/>
          <p:cNvGrpSpPr/>
          <p:nvPr/>
        </p:nvGrpSpPr>
        <p:grpSpPr>
          <a:xfrm>
            <a:off x="1649970" y="1814731"/>
            <a:ext cx="2964233" cy="3249638"/>
            <a:chOff x="2009334" y="1819499"/>
            <a:chExt cx="3203667" cy="3249638"/>
          </a:xfrm>
        </p:grpSpPr>
        <p:sp>
          <p:nvSpPr>
            <p:cNvPr id="2" name="Rectangle 1"/>
            <p:cNvSpPr/>
            <p:nvPr/>
          </p:nvSpPr>
          <p:spPr>
            <a:xfrm>
              <a:off x="2009334" y="1819499"/>
              <a:ext cx="1242351" cy="196949"/>
            </a:xfrm>
            <a:prstGeom prst="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009334" y="3718639"/>
              <a:ext cx="2492327" cy="239203"/>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009334" y="4759648"/>
              <a:ext cx="3203667" cy="309489"/>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8356411" y="2675801"/>
            <a:ext cx="3479031" cy="2554545"/>
          </a:xfrm>
          <a:prstGeom prst="rect">
            <a:avLst/>
          </a:prstGeom>
          <a:solidFill>
            <a:schemeClr val="bg2"/>
          </a:solidFill>
        </p:spPr>
        <p:txBody>
          <a:bodyPr wrap="square" rtlCol="0">
            <a:spAutoFit/>
          </a:bodyPr>
          <a:lstStyle/>
          <a:p>
            <a:r>
              <a:rPr lang="en-US" sz="2000" b="1" dirty="0">
                <a:solidFill>
                  <a:schemeClr val="accent6">
                    <a:lumMod val="50000"/>
                  </a:schemeClr>
                </a:solidFill>
              </a:rPr>
              <a:t>Google rankings are the </a:t>
            </a:r>
            <a:r>
              <a:rPr lang="en-US" sz="2000" b="1" u="sng" dirty="0">
                <a:solidFill>
                  <a:schemeClr val="accent6">
                    <a:lumMod val="50000"/>
                  </a:schemeClr>
                </a:solidFill>
              </a:rPr>
              <a:t>best way</a:t>
            </a:r>
            <a:r>
              <a:rPr lang="en-US" sz="2000" b="1" dirty="0">
                <a:solidFill>
                  <a:schemeClr val="accent6">
                    <a:lumMod val="50000"/>
                  </a:schemeClr>
                </a:solidFill>
              </a:rPr>
              <a:t> to boost your authority.</a:t>
            </a:r>
          </a:p>
          <a:p>
            <a:endParaRPr lang="en-US" sz="2000" b="1" dirty="0">
              <a:solidFill>
                <a:schemeClr val="accent6">
                  <a:lumMod val="50000"/>
                </a:schemeClr>
              </a:solidFill>
            </a:endParaRPr>
          </a:p>
          <a:p>
            <a:endParaRPr lang="en-US" sz="2000" b="1" dirty="0">
              <a:solidFill>
                <a:schemeClr val="accent6">
                  <a:lumMod val="50000"/>
                </a:schemeClr>
              </a:solidFill>
            </a:endParaRPr>
          </a:p>
          <a:p>
            <a:r>
              <a:rPr lang="en-US" sz="2000" b="1" dirty="0">
                <a:solidFill>
                  <a:schemeClr val="accent6">
                    <a:lumMod val="50000"/>
                  </a:schemeClr>
                </a:solidFill>
              </a:rPr>
              <a:t>Social profiles often shape the </a:t>
            </a:r>
            <a:r>
              <a:rPr lang="en-US" sz="2000" b="1" u="sng" dirty="0">
                <a:solidFill>
                  <a:schemeClr val="accent6">
                    <a:lumMod val="50000"/>
                  </a:schemeClr>
                </a:solidFill>
              </a:rPr>
              <a:t>first thing </a:t>
            </a:r>
            <a:r>
              <a:rPr lang="en-US" sz="2000" b="1" dirty="0">
                <a:solidFill>
                  <a:schemeClr val="accent6">
                    <a:lumMod val="50000"/>
                  </a:schemeClr>
                </a:solidFill>
              </a:rPr>
              <a:t>someone learns about you. </a:t>
            </a:r>
          </a:p>
        </p:txBody>
      </p:sp>
    </p:spTree>
    <p:extLst>
      <p:ext uri="{BB962C8B-B14F-4D97-AF65-F5344CB8AC3E}">
        <p14:creationId xmlns:p14="http://schemas.microsoft.com/office/powerpoint/2010/main" val="3978544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9974" y="365126"/>
            <a:ext cx="8730184" cy="1333045"/>
          </a:xfrm>
        </p:spPr>
        <p:txBody>
          <a:bodyPr/>
          <a:lstStyle/>
          <a:p>
            <a:r>
              <a:rPr lang="en-US" sz="3200" dirty="0"/>
              <a:t>Increase your recommendations</a:t>
            </a:r>
            <a:endParaRPr lang="en-US" sz="3200" dirty="0">
              <a:solidFill>
                <a:srgbClr val="015282"/>
              </a:solidFill>
              <a:latin typeface="Arial"/>
            </a:endParaRPr>
          </a:p>
        </p:txBody>
      </p:sp>
      <p:pic>
        <p:nvPicPr>
          <p:cNvPr id="4" name="Picture 3" descr="Screen Shot 2017-02-08 at 4.16.40 AM.png"/>
          <p:cNvPicPr>
            <a:picLocks noChangeAspect="1"/>
          </p:cNvPicPr>
          <p:nvPr/>
        </p:nvPicPr>
        <p:blipFill>
          <a:blip r:embed="rId3"/>
          <a:srcRect t="8386"/>
          <a:stretch>
            <a:fillRect/>
          </a:stretch>
        </p:blipFill>
        <p:spPr>
          <a:xfrm>
            <a:off x="2777292" y="1600200"/>
            <a:ext cx="6906458" cy="4197108"/>
          </a:xfrm>
          <a:prstGeom prst="rect">
            <a:avLst/>
          </a:prstGeom>
        </p:spPr>
      </p:pic>
      <p:sp>
        <p:nvSpPr>
          <p:cNvPr id="6" name="Rectangle 5"/>
          <p:cNvSpPr/>
          <p:nvPr/>
        </p:nvSpPr>
        <p:spPr>
          <a:xfrm>
            <a:off x="5279366" y="4019909"/>
            <a:ext cx="3916391" cy="1777399"/>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822023" y="4019909"/>
            <a:ext cx="1949570" cy="553998"/>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Ask others to recommend you</a:t>
            </a:r>
          </a:p>
        </p:txBody>
      </p:sp>
    </p:spTree>
    <p:extLst>
      <p:ext uri="{BB962C8B-B14F-4D97-AF65-F5344CB8AC3E}">
        <p14:creationId xmlns:p14="http://schemas.microsoft.com/office/powerpoint/2010/main" val="327056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Network </a:t>
            </a:r>
          </a:p>
        </p:txBody>
      </p:sp>
      <p:pic>
        <p:nvPicPr>
          <p:cNvPr id="11266" name="Picture 2" descr="Image result for linkedin"/>
          <p:cNvPicPr>
            <a:picLocks noChangeAspect="1" noChangeArrowheads="1"/>
          </p:cNvPicPr>
          <p:nvPr/>
        </p:nvPicPr>
        <p:blipFill rotWithShape="1">
          <a:blip r:embed="rId3">
            <a:extLst>
              <a:ext uri="{28A0092B-C50C-407E-A947-70E740481C1C}">
                <a14:useLocalDpi xmlns:a14="http://schemas.microsoft.com/office/drawing/2010/main" val="0"/>
              </a:ext>
            </a:extLst>
          </a:blip>
          <a:srcRect t="13304" b="13672"/>
          <a:stretch/>
        </p:blipFill>
        <p:spPr bwMode="auto">
          <a:xfrm>
            <a:off x="1801699" y="1525893"/>
            <a:ext cx="9506456" cy="390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49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9973" y="365126"/>
            <a:ext cx="9851619" cy="1333045"/>
          </a:xfrm>
        </p:spPr>
        <p:txBody>
          <a:bodyPr/>
          <a:lstStyle/>
          <a:p>
            <a:r>
              <a:rPr lang="en-US" sz="3200" dirty="0"/>
              <a:t>Connect with professionals, join groups, and follow companies</a:t>
            </a:r>
          </a:p>
        </p:txBody>
      </p:sp>
      <p:pic>
        <p:nvPicPr>
          <p:cNvPr id="4" name="Picture 3" descr="Screen Shot 2017-02-08 at 4.30.33 AM.png"/>
          <p:cNvPicPr>
            <a:picLocks noChangeAspect="1"/>
          </p:cNvPicPr>
          <p:nvPr/>
        </p:nvPicPr>
        <p:blipFill rotWithShape="1">
          <a:blip r:embed="rId3"/>
          <a:srcRect l="26811" r="21981"/>
          <a:stretch/>
        </p:blipFill>
        <p:spPr>
          <a:xfrm>
            <a:off x="2035833" y="1878168"/>
            <a:ext cx="4951815" cy="3539221"/>
          </a:xfrm>
          <a:prstGeom prst="rect">
            <a:avLst/>
          </a:prstGeom>
        </p:spPr>
      </p:pic>
      <p:pic>
        <p:nvPicPr>
          <p:cNvPr id="5" name="Picture 4" descr="Screen Shot 2017-02-08 at 4.34.16 AM.png"/>
          <p:cNvPicPr>
            <a:picLocks noChangeAspect="1"/>
          </p:cNvPicPr>
          <p:nvPr/>
        </p:nvPicPr>
        <p:blipFill rotWithShape="1">
          <a:blip r:embed="rId4"/>
          <a:srcRect t="26303" b="23557"/>
          <a:stretch/>
        </p:blipFill>
        <p:spPr>
          <a:xfrm>
            <a:off x="4011787" y="2752667"/>
            <a:ext cx="7651126" cy="2664722"/>
          </a:xfrm>
          <a:prstGeom prst="rect">
            <a:avLst/>
          </a:prstGeom>
        </p:spPr>
      </p:pic>
      <p:sp>
        <p:nvSpPr>
          <p:cNvPr id="6" name="Rectangle 5"/>
          <p:cNvSpPr/>
          <p:nvPr/>
        </p:nvSpPr>
        <p:spPr>
          <a:xfrm>
            <a:off x="10593238" y="3285507"/>
            <a:ext cx="776377" cy="258792"/>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flipH="1">
            <a:off x="2424147" y="1950801"/>
            <a:ext cx="3864634" cy="303157"/>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flipH="1">
            <a:off x="2035830" y="2651210"/>
            <a:ext cx="1811547" cy="2766179"/>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035830" y="1474362"/>
            <a:ext cx="2366513"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Search for keywords</a:t>
            </a:r>
          </a:p>
        </p:txBody>
      </p:sp>
      <p:sp>
        <p:nvSpPr>
          <p:cNvPr id="10" name="TextBox 9"/>
          <p:cNvSpPr txBox="1"/>
          <p:nvPr/>
        </p:nvSpPr>
        <p:spPr>
          <a:xfrm>
            <a:off x="4010476" y="3841074"/>
            <a:ext cx="2145654" cy="553998"/>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Select groups that interest you</a:t>
            </a:r>
          </a:p>
        </p:txBody>
      </p:sp>
      <p:sp>
        <p:nvSpPr>
          <p:cNvPr id="11" name="TextBox 10"/>
          <p:cNvSpPr txBox="1"/>
          <p:nvPr/>
        </p:nvSpPr>
        <p:spPr>
          <a:xfrm>
            <a:off x="9296400" y="3761863"/>
            <a:ext cx="2366513" cy="323165"/>
          </a:xfrm>
          <a:prstGeom prst="rect">
            <a:avLst/>
          </a:prstGeom>
          <a:solidFill>
            <a:schemeClr val="accent6">
              <a:lumMod val="60000"/>
              <a:lumOff val="40000"/>
            </a:schemeClr>
          </a:solidFill>
        </p:spPr>
        <p:txBody>
          <a:bodyPr wrap="square" rtlCol="0">
            <a:spAutoFit/>
          </a:bodyPr>
          <a:lstStyle/>
          <a:p>
            <a:r>
              <a:rPr lang="en-US" sz="1500" b="1" dirty="0">
                <a:solidFill>
                  <a:schemeClr val="accent6">
                    <a:lumMod val="50000"/>
                  </a:schemeClr>
                </a:solidFill>
              </a:rPr>
              <a:t>Request membership </a:t>
            </a:r>
          </a:p>
        </p:txBody>
      </p:sp>
    </p:spTree>
    <p:extLst>
      <p:ext uri="{BB962C8B-B14F-4D97-AF65-F5344CB8AC3E}">
        <p14:creationId xmlns:p14="http://schemas.microsoft.com/office/powerpoint/2010/main" val="3369791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Engage </a:t>
            </a:r>
          </a:p>
        </p:txBody>
      </p:sp>
      <p:pic>
        <p:nvPicPr>
          <p:cNvPr id="4" name="Picture 2" descr="Image result for linkedin people"/>
          <p:cNvPicPr>
            <a:picLocks noChangeAspect="1" noChangeArrowheads="1"/>
          </p:cNvPicPr>
          <p:nvPr/>
        </p:nvPicPr>
        <p:blipFill rotWithShape="1">
          <a:blip r:embed="rId3">
            <a:extLst>
              <a:ext uri="{28A0092B-C50C-407E-A947-70E740481C1C}">
                <a14:useLocalDpi xmlns:a14="http://schemas.microsoft.com/office/drawing/2010/main" val="0"/>
              </a:ext>
            </a:extLst>
          </a:blip>
          <a:srcRect b="13137"/>
          <a:stretch/>
        </p:blipFill>
        <p:spPr bwMode="auto">
          <a:xfrm>
            <a:off x="1500744" y="1434170"/>
            <a:ext cx="9799860" cy="444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60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379975" y="1828801"/>
            <a:ext cx="5564164" cy="3833949"/>
          </a:xfrm>
        </p:spPr>
        <p:txBody>
          <a:bodyPr anchor="t"/>
          <a:lstStyle/>
          <a:p>
            <a:r>
              <a:rPr lang="en-US" sz="2000" dirty="0"/>
              <a:t>Join the conversation</a:t>
            </a:r>
          </a:p>
          <a:p>
            <a:r>
              <a:rPr lang="en-US" sz="2000" dirty="0"/>
              <a:t>Like and comment on content</a:t>
            </a:r>
          </a:p>
          <a:p>
            <a:r>
              <a:rPr lang="en-US" sz="2000" dirty="0"/>
              <a:t>Share content you read with connections</a:t>
            </a:r>
          </a:p>
          <a:p>
            <a:r>
              <a:rPr lang="en-US" sz="2000" dirty="0">
                <a:solidFill>
                  <a:srgbClr val="2F2F2F"/>
                </a:solidFill>
                <a:latin typeface="Arial"/>
              </a:rPr>
              <a:t>Contribute to a group discussion</a:t>
            </a:r>
          </a:p>
          <a:p>
            <a:r>
              <a:rPr lang="en-US" sz="2000" dirty="0">
                <a:solidFill>
                  <a:srgbClr val="2F2F2F"/>
                </a:solidFill>
                <a:latin typeface="Arial"/>
              </a:rPr>
              <a:t>Share content from The URAC Report and URAC website </a:t>
            </a:r>
          </a:p>
        </p:txBody>
      </p:sp>
      <p:sp>
        <p:nvSpPr>
          <p:cNvPr id="3" name="Title 2"/>
          <p:cNvSpPr>
            <a:spLocks noGrp="1"/>
          </p:cNvSpPr>
          <p:nvPr>
            <p:ph type="title"/>
          </p:nvPr>
        </p:nvSpPr>
        <p:spPr/>
        <p:txBody>
          <a:bodyPr/>
          <a:lstStyle/>
          <a:p>
            <a:r>
              <a:rPr lang="en-US" sz="3200" dirty="0"/>
              <a:t>Engage through thought leadership</a:t>
            </a:r>
            <a:endParaRPr lang="en-US" sz="3200" dirty="0">
              <a:solidFill>
                <a:srgbClr val="015282"/>
              </a:solidFill>
              <a:latin typeface="Arial"/>
            </a:endParaRPr>
          </a:p>
        </p:txBody>
      </p:sp>
    </p:spTree>
    <p:extLst>
      <p:ext uri="{BB962C8B-B14F-4D97-AF65-F5344CB8AC3E}">
        <p14:creationId xmlns:p14="http://schemas.microsoft.com/office/powerpoint/2010/main" val="3612202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The do’s and don'ts of LinkedIn</a:t>
            </a:r>
          </a:p>
        </p:txBody>
      </p:sp>
      <p:sp>
        <p:nvSpPr>
          <p:cNvPr id="5" name="Content Placeholder 4"/>
          <p:cNvSpPr>
            <a:spLocks noGrp="1"/>
          </p:cNvSpPr>
          <p:nvPr>
            <p:ph sz="half" idx="1"/>
          </p:nvPr>
        </p:nvSpPr>
        <p:spPr>
          <a:xfrm>
            <a:off x="1379974" y="1331744"/>
            <a:ext cx="4185890" cy="3770978"/>
          </a:xfrm>
        </p:spPr>
        <p:txBody>
          <a:bodyPr/>
          <a:lstStyle/>
          <a:p>
            <a:pPr marL="0" indent="0">
              <a:buNone/>
            </a:pPr>
            <a:r>
              <a:rPr lang="en-US" sz="2000" b="1" dirty="0"/>
              <a:t>Do:</a:t>
            </a:r>
            <a:br>
              <a:rPr lang="en-US" sz="2000" b="1" dirty="0"/>
            </a:br>
            <a:endParaRPr lang="en-US" sz="2000" b="1" dirty="0"/>
          </a:p>
          <a:p>
            <a:pPr>
              <a:buFont typeface="Wingdings" panose="05000000000000000000" pitchFamily="2" charset="2"/>
              <a:buChar char="ü"/>
            </a:pPr>
            <a:r>
              <a:rPr lang="en-US" sz="2000" dirty="0"/>
              <a:t>Personalize connection and recommendation requests</a:t>
            </a:r>
          </a:p>
          <a:p>
            <a:pPr>
              <a:buFont typeface="Wingdings" panose="05000000000000000000" pitchFamily="2" charset="2"/>
              <a:buChar char="ü"/>
            </a:pPr>
            <a:r>
              <a:rPr lang="en-US" sz="2000" dirty="0"/>
              <a:t>Turn off notifications when updating your profile</a:t>
            </a:r>
          </a:p>
          <a:p>
            <a:pPr>
              <a:buFont typeface="Wingdings" panose="05000000000000000000" pitchFamily="2" charset="2"/>
              <a:buChar char="ü"/>
            </a:pPr>
            <a:r>
              <a:rPr lang="en-US" sz="2000" dirty="0"/>
              <a:t>Send a thank you message that provides value</a:t>
            </a:r>
          </a:p>
          <a:p>
            <a:pPr>
              <a:buFont typeface="Wingdings" panose="05000000000000000000" pitchFamily="2" charset="2"/>
              <a:buChar char="ü"/>
            </a:pPr>
            <a:r>
              <a:rPr lang="en-US" sz="2000" dirty="0"/>
              <a:t>Introduce your connections to each other</a:t>
            </a:r>
            <a:br>
              <a:rPr lang="en-US" dirty="0"/>
            </a:br>
            <a:br>
              <a:rPr lang="en-US" dirty="0"/>
            </a:br>
            <a:br>
              <a:rPr lang="en-US" dirty="0"/>
            </a:br>
            <a:endParaRPr lang="en-US" dirty="0"/>
          </a:p>
        </p:txBody>
      </p:sp>
      <p:sp>
        <p:nvSpPr>
          <p:cNvPr id="6" name="Content Placeholder 4"/>
          <p:cNvSpPr txBox="1">
            <a:spLocks/>
          </p:cNvSpPr>
          <p:nvPr/>
        </p:nvSpPr>
        <p:spPr>
          <a:xfrm>
            <a:off x="5931535" y="1331744"/>
            <a:ext cx="4275389" cy="4208069"/>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LucidaGrande" charset="0"/>
              <a:buChar char="‣"/>
              <a:tabLst/>
              <a:defRPr sz="32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Don’t:</a:t>
            </a:r>
            <a:br>
              <a:rPr lang="en-US" sz="2000" b="1" dirty="0"/>
            </a:br>
            <a:endParaRPr lang="en-US" sz="2000" b="1" dirty="0"/>
          </a:p>
          <a:p>
            <a:pPr>
              <a:buFont typeface="Arial" panose="020B0604020202020204" pitchFamily="34" charset="0"/>
              <a:buChar char="x"/>
            </a:pPr>
            <a:r>
              <a:rPr lang="en-US" sz="2000" dirty="0"/>
              <a:t>Don’t treat LinkedIn like other channels</a:t>
            </a:r>
          </a:p>
          <a:p>
            <a:pPr>
              <a:buFont typeface="Arial" panose="020B0604020202020204" pitchFamily="34" charset="0"/>
              <a:buChar char="x"/>
            </a:pPr>
            <a:r>
              <a:rPr lang="en-US" sz="2000" dirty="0"/>
              <a:t>Don’t over post </a:t>
            </a:r>
          </a:p>
          <a:p>
            <a:pPr>
              <a:buFont typeface="Arial" panose="020B0604020202020204" pitchFamily="34" charset="0"/>
              <a:buChar char="x"/>
            </a:pPr>
            <a:r>
              <a:rPr lang="en-US" sz="2000" dirty="0"/>
              <a:t>Don’t criticize in groups</a:t>
            </a:r>
          </a:p>
          <a:p>
            <a:pPr>
              <a:buFont typeface="Arial" panose="020B0604020202020204" pitchFamily="34" charset="0"/>
              <a:buChar char="x"/>
            </a:pPr>
            <a:r>
              <a:rPr lang="en-US" sz="2000" dirty="0"/>
              <a:t>Do not post self-serving content in groups</a:t>
            </a:r>
          </a:p>
          <a:p>
            <a:pPr marL="0" indent="0">
              <a:buNone/>
            </a:pPr>
            <a:br>
              <a:rPr lang="en-US" dirty="0"/>
            </a:br>
            <a:br>
              <a:rPr lang="en-US" dirty="0"/>
            </a:br>
            <a:endParaRPr lang="en-US" dirty="0"/>
          </a:p>
        </p:txBody>
      </p:sp>
      <p:pic>
        <p:nvPicPr>
          <p:cNvPr id="16386" name="Picture 2" descr="Image result for linkedin t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6921" y="4123426"/>
            <a:ext cx="3120005" cy="1711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344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411" y="631768"/>
            <a:ext cx="5987537" cy="769441"/>
          </a:xfrm>
          <a:prstGeom prst="rect">
            <a:avLst/>
          </a:prstGeom>
          <a:noFill/>
        </p:spPr>
        <p:txBody>
          <a:bodyPr wrap="none" rtlCol="0">
            <a:spAutoFit/>
          </a:bodyPr>
          <a:lstStyle/>
          <a:p>
            <a:r>
              <a:rPr lang="en-US" sz="4400" b="1" dirty="0"/>
              <a:t>Additional Resources</a:t>
            </a:r>
          </a:p>
        </p:txBody>
      </p:sp>
      <p:sp>
        <p:nvSpPr>
          <p:cNvPr id="4" name="Content Placeholder 1"/>
          <p:cNvSpPr txBox="1">
            <a:spLocks/>
          </p:cNvSpPr>
          <p:nvPr/>
        </p:nvSpPr>
        <p:spPr>
          <a:xfrm>
            <a:off x="1313410" y="1621767"/>
            <a:ext cx="8952023" cy="383394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accent6"/>
                </a:solidFill>
                <a:latin typeface="Arial (body)"/>
                <a:hlinkClick r:id="rId3"/>
              </a:rPr>
              <a:t>LinkedIn Etiquette: 20 </a:t>
            </a:r>
            <a:r>
              <a:rPr lang="fr-FR" sz="2000" dirty="0" err="1">
                <a:solidFill>
                  <a:schemeClr val="accent6"/>
                </a:solidFill>
                <a:latin typeface="Arial (body)"/>
                <a:hlinkClick r:id="rId3"/>
              </a:rPr>
              <a:t>Do’s</a:t>
            </a:r>
            <a:r>
              <a:rPr lang="fr-FR" sz="2000" dirty="0">
                <a:solidFill>
                  <a:schemeClr val="accent6"/>
                </a:solidFill>
                <a:latin typeface="Arial (body)"/>
                <a:hlinkClick r:id="rId3"/>
              </a:rPr>
              <a:t> &amp; </a:t>
            </a:r>
            <a:r>
              <a:rPr lang="fr-FR" sz="2000" dirty="0" err="1">
                <a:solidFill>
                  <a:schemeClr val="accent6"/>
                </a:solidFill>
                <a:latin typeface="Arial (body)"/>
                <a:hlinkClick r:id="rId3"/>
              </a:rPr>
              <a:t>Don’ts</a:t>
            </a:r>
            <a:endParaRPr lang="fr-FR" sz="2000" dirty="0">
              <a:solidFill>
                <a:schemeClr val="accent6"/>
              </a:solidFill>
              <a:latin typeface="Arial (body)"/>
            </a:endParaRPr>
          </a:p>
          <a:p>
            <a:pPr lvl="1"/>
            <a:r>
              <a:rPr lang="fr-FR" sz="1600" dirty="0" err="1">
                <a:solidFill>
                  <a:schemeClr val="accent6"/>
                </a:solidFill>
                <a:latin typeface="Arial (body)"/>
              </a:rPr>
              <a:t>Text</a:t>
            </a:r>
            <a:r>
              <a:rPr lang="fr-FR" sz="1600" dirty="0">
                <a:solidFill>
                  <a:schemeClr val="accent6"/>
                </a:solidFill>
                <a:latin typeface="Arial (body)"/>
              </a:rPr>
              <a:t> </a:t>
            </a:r>
            <a:r>
              <a:rPr lang="fr-FR" sz="1600" dirty="0" err="1">
                <a:solidFill>
                  <a:schemeClr val="accent6"/>
                </a:solidFill>
                <a:latin typeface="Arial (body)"/>
              </a:rPr>
              <a:t>link</a:t>
            </a:r>
            <a:r>
              <a:rPr lang="fr-FR" sz="1600" dirty="0">
                <a:solidFill>
                  <a:schemeClr val="accent6"/>
                </a:solidFill>
                <a:latin typeface="Arial (body)"/>
              </a:rPr>
              <a:t>: http://bit.ly/18h72s5</a:t>
            </a:r>
          </a:p>
        </p:txBody>
      </p:sp>
    </p:spTree>
    <p:extLst>
      <p:ext uri="{BB962C8B-B14F-4D97-AF65-F5344CB8AC3E}">
        <p14:creationId xmlns:p14="http://schemas.microsoft.com/office/powerpoint/2010/main" val="2125404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411" y="631768"/>
            <a:ext cx="3289683" cy="769441"/>
          </a:xfrm>
          <a:prstGeom prst="rect">
            <a:avLst/>
          </a:prstGeom>
          <a:noFill/>
        </p:spPr>
        <p:txBody>
          <a:bodyPr wrap="none" rtlCol="0">
            <a:spAutoFit/>
          </a:bodyPr>
          <a:lstStyle/>
          <a:p>
            <a:r>
              <a:rPr lang="en-US" sz="4400" b="1" dirty="0"/>
              <a:t>Questions?</a:t>
            </a:r>
          </a:p>
        </p:txBody>
      </p:sp>
    </p:spTree>
    <p:extLst>
      <p:ext uri="{BB962C8B-B14F-4D97-AF65-F5344CB8AC3E}">
        <p14:creationId xmlns:p14="http://schemas.microsoft.com/office/powerpoint/2010/main" val="281315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379976" y="1828801"/>
            <a:ext cx="3416312" cy="3833949"/>
          </a:xfrm>
        </p:spPr>
        <p:txBody>
          <a:bodyPr/>
          <a:lstStyle/>
          <a:p>
            <a:pPr>
              <a:buFont typeface="+mj-lt"/>
              <a:buAutoNum type="arabicPeriod"/>
            </a:pPr>
            <a:r>
              <a:rPr lang="en-US" sz="2000" dirty="0"/>
              <a:t>Optimize </a:t>
            </a:r>
          </a:p>
          <a:p>
            <a:pPr>
              <a:buFont typeface="+mj-lt"/>
              <a:buAutoNum type="arabicPeriod"/>
            </a:pPr>
            <a:r>
              <a:rPr lang="en-US" sz="2000" dirty="0"/>
              <a:t>Network </a:t>
            </a:r>
          </a:p>
          <a:p>
            <a:pPr>
              <a:buFont typeface="+mj-lt"/>
              <a:buAutoNum type="arabicPeriod"/>
            </a:pPr>
            <a:r>
              <a:rPr lang="en-US" sz="2000" dirty="0"/>
              <a:t>Engage</a:t>
            </a:r>
          </a:p>
          <a:p>
            <a:pPr>
              <a:buFont typeface="+mj-lt"/>
              <a:buAutoNum type="arabicPeriod"/>
            </a:pPr>
            <a:endParaRPr lang="en-US" sz="2000" dirty="0"/>
          </a:p>
          <a:p>
            <a:pPr marL="0" indent="0">
              <a:buNone/>
            </a:pPr>
            <a:r>
              <a:rPr lang="en-US" sz="2000" dirty="0"/>
              <a:t>Follow these steps and your influence will grow.</a:t>
            </a:r>
          </a:p>
        </p:txBody>
      </p:sp>
      <p:sp>
        <p:nvSpPr>
          <p:cNvPr id="3" name="Title 2"/>
          <p:cNvSpPr>
            <a:spLocks noGrp="1"/>
          </p:cNvSpPr>
          <p:nvPr>
            <p:ph type="title"/>
          </p:nvPr>
        </p:nvSpPr>
        <p:spPr>
          <a:xfrm>
            <a:off x="1379975" y="701158"/>
            <a:ext cx="9409945" cy="1333045"/>
          </a:xfrm>
        </p:spPr>
        <p:txBody>
          <a:bodyPr/>
          <a:lstStyle/>
          <a:p>
            <a:r>
              <a:rPr lang="en-US" sz="3200" dirty="0"/>
              <a:t>Key steps: </a:t>
            </a:r>
            <a:br>
              <a:rPr lang="en-US" sz="3200" dirty="0"/>
            </a:br>
            <a:endParaRPr lang="en-US" sz="3200" dirty="0"/>
          </a:p>
        </p:txBody>
      </p:sp>
      <p:pic>
        <p:nvPicPr>
          <p:cNvPr id="1028" name="Picture 4" descr="Image result for start with so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15" y="1684103"/>
            <a:ext cx="5809296" cy="387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31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Twitter</a:t>
            </a:r>
          </a:p>
        </p:txBody>
      </p:sp>
      <p:pic>
        <p:nvPicPr>
          <p:cNvPr id="2062" name="Picture 14" descr="Image result for twitter"/>
          <p:cNvPicPr>
            <a:picLocks noChangeAspect="1" noChangeArrowheads="1"/>
          </p:cNvPicPr>
          <p:nvPr/>
        </p:nvPicPr>
        <p:blipFill rotWithShape="1">
          <a:blip r:embed="rId3">
            <a:extLst>
              <a:ext uri="{28A0092B-C50C-407E-A947-70E740481C1C}">
                <a14:useLocalDpi xmlns:a14="http://schemas.microsoft.com/office/drawing/2010/main" val="0"/>
              </a:ext>
            </a:extLst>
          </a:blip>
          <a:srcRect t="9854" b="18115"/>
          <a:stretch/>
        </p:blipFill>
        <p:spPr bwMode="auto">
          <a:xfrm>
            <a:off x="1564825" y="1348082"/>
            <a:ext cx="9070350" cy="403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46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28725" y="1229603"/>
            <a:ext cx="5565156" cy="2900605"/>
          </a:xfrm>
        </p:spPr>
        <p:txBody>
          <a:bodyPr anchor="t"/>
          <a:lstStyle/>
          <a:p>
            <a:pPr marL="0" indent="0">
              <a:buNone/>
            </a:pPr>
            <a:br>
              <a:rPr lang="en-US" sz="1800" b="1" dirty="0">
                <a:solidFill>
                  <a:srgbClr val="555555"/>
                </a:solidFill>
                <a:latin typeface="Helvetica Neue"/>
                <a:cs typeface="Arial"/>
              </a:rPr>
            </a:br>
            <a:r>
              <a:rPr lang="en-US" sz="1800" dirty="0">
                <a:solidFill>
                  <a:srgbClr val="555555"/>
                </a:solidFill>
                <a:latin typeface="Helvetica Neue"/>
                <a:cs typeface="Arial"/>
              </a:rPr>
              <a:t>Twitter is a platform wherein users share thoughts, news, information in 140 characters of text or less.</a:t>
            </a:r>
          </a:p>
          <a:p>
            <a:pPr marL="0" indent="0">
              <a:buNone/>
            </a:pPr>
            <a:endParaRPr lang="en-US" sz="1800" b="1" dirty="0">
              <a:solidFill>
                <a:srgbClr val="555555"/>
              </a:solidFill>
              <a:latin typeface="Helvetica Neue"/>
              <a:cs typeface="Arial"/>
            </a:endParaRPr>
          </a:p>
          <a:p>
            <a:pPr marL="0" indent="0">
              <a:buNone/>
            </a:pPr>
            <a:r>
              <a:rPr lang="en-US" sz="1800" b="1" dirty="0">
                <a:solidFill>
                  <a:srgbClr val="555555"/>
                </a:solidFill>
                <a:latin typeface="Helvetica Neue"/>
                <a:cs typeface="Arial"/>
              </a:rPr>
              <a:t>Key terms: </a:t>
            </a:r>
          </a:p>
          <a:p>
            <a:r>
              <a:rPr lang="en-US" sz="1800" b="1" dirty="0">
                <a:solidFill>
                  <a:srgbClr val="555555"/>
                </a:solidFill>
                <a:latin typeface="Helvetica Neue"/>
                <a:cs typeface="Arial"/>
              </a:rPr>
              <a:t>Tweet:</a:t>
            </a:r>
            <a:r>
              <a:rPr lang="en-US" sz="1800" dirty="0">
                <a:solidFill>
                  <a:srgbClr val="555555"/>
                </a:solidFill>
                <a:latin typeface="Helvetica Neue"/>
                <a:cs typeface="Arial"/>
              </a:rPr>
              <a:t> A 140-character message</a:t>
            </a:r>
            <a:endParaRPr lang="en-US" sz="1800" dirty="0">
              <a:solidFill>
                <a:schemeClr val="tx1"/>
              </a:solidFill>
              <a:latin typeface="Helvetica Neue"/>
              <a:cs typeface="Arial"/>
            </a:endParaRPr>
          </a:p>
          <a:p>
            <a:r>
              <a:rPr lang="en-US" sz="1800" b="1" dirty="0">
                <a:solidFill>
                  <a:srgbClr val="555555"/>
                </a:solidFill>
                <a:latin typeface="Helvetica Neue"/>
                <a:cs typeface="Arial"/>
              </a:rPr>
              <a:t>Retweet (RT):</a:t>
            </a:r>
            <a:r>
              <a:rPr lang="en-US" sz="1800" dirty="0">
                <a:solidFill>
                  <a:srgbClr val="555555"/>
                </a:solidFill>
                <a:latin typeface="Helvetica Neue"/>
                <a:cs typeface="Arial"/>
              </a:rPr>
              <a:t> Re-sharing a tweet</a:t>
            </a:r>
          </a:p>
          <a:p>
            <a:r>
              <a:rPr lang="en-US" sz="1800" b="1" dirty="0">
                <a:solidFill>
                  <a:srgbClr val="555555"/>
                </a:solidFill>
                <a:latin typeface="Helvetica Neue"/>
                <a:cs typeface="Arial"/>
              </a:rPr>
              <a:t>Feed:</a:t>
            </a:r>
            <a:r>
              <a:rPr lang="en-US" sz="1800" dirty="0">
                <a:solidFill>
                  <a:srgbClr val="555555"/>
                </a:solidFill>
                <a:latin typeface="Helvetica Neue"/>
                <a:cs typeface="Arial"/>
              </a:rPr>
              <a:t> The stream of tweets you see on your homepage</a:t>
            </a:r>
          </a:p>
          <a:p>
            <a:r>
              <a:rPr lang="en-US" sz="1800" b="1" dirty="0">
                <a:solidFill>
                  <a:srgbClr val="555555"/>
                </a:solidFill>
                <a:latin typeface="Helvetica Neue"/>
                <a:cs typeface="Arial"/>
              </a:rPr>
              <a:t>Handle:</a:t>
            </a:r>
            <a:r>
              <a:rPr lang="en-US" sz="1800" dirty="0">
                <a:solidFill>
                  <a:srgbClr val="555555"/>
                </a:solidFill>
                <a:latin typeface="Helvetica Neue"/>
                <a:cs typeface="Arial"/>
              </a:rPr>
              <a:t> Your username</a:t>
            </a:r>
          </a:p>
          <a:p>
            <a:r>
              <a:rPr lang="en-US" sz="1800" b="1" dirty="0">
                <a:solidFill>
                  <a:srgbClr val="555555"/>
                </a:solidFill>
                <a:latin typeface="Helvetica Neue"/>
                <a:cs typeface="Arial"/>
              </a:rPr>
              <a:t>Mention (@):</a:t>
            </a:r>
            <a:r>
              <a:rPr lang="en-US" sz="1800" dirty="0">
                <a:solidFill>
                  <a:srgbClr val="555555"/>
                </a:solidFill>
                <a:latin typeface="Helvetica Neue"/>
                <a:cs typeface="Arial"/>
              </a:rPr>
              <a:t> A way to reference another user</a:t>
            </a:r>
          </a:p>
          <a:p>
            <a:r>
              <a:rPr lang="en-US" sz="1800" b="1" dirty="0">
                <a:solidFill>
                  <a:srgbClr val="555555"/>
                </a:solidFill>
                <a:latin typeface="Helvetica Neue"/>
                <a:cs typeface="Arial"/>
              </a:rPr>
              <a:t>Direct Message (DM):</a:t>
            </a:r>
            <a:r>
              <a:rPr lang="en-US" sz="1800" dirty="0">
                <a:solidFill>
                  <a:srgbClr val="555555"/>
                </a:solidFill>
                <a:latin typeface="Helvetica Neue"/>
                <a:cs typeface="Arial"/>
              </a:rPr>
              <a:t> A private message</a:t>
            </a:r>
          </a:p>
          <a:p>
            <a:r>
              <a:rPr lang="en-US" sz="1800" b="1" dirty="0">
                <a:solidFill>
                  <a:srgbClr val="555555"/>
                </a:solidFill>
                <a:latin typeface="Helvetica Neue"/>
                <a:cs typeface="Arial"/>
              </a:rPr>
              <a:t>Hashtag (#):</a:t>
            </a:r>
            <a:r>
              <a:rPr lang="en-US" sz="1800" dirty="0">
                <a:solidFill>
                  <a:srgbClr val="555555"/>
                </a:solidFill>
                <a:latin typeface="Helvetica Neue"/>
                <a:cs typeface="Arial"/>
              </a:rPr>
              <a:t> A way to denote a topic</a:t>
            </a:r>
            <a:endParaRPr lang="en-US" sz="2800" dirty="0">
              <a:latin typeface="Arial"/>
              <a:cs typeface="Arial"/>
            </a:endParaRPr>
          </a:p>
        </p:txBody>
      </p:sp>
      <p:sp>
        <p:nvSpPr>
          <p:cNvPr id="3" name="Title 2"/>
          <p:cNvSpPr>
            <a:spLocks noGrp="1"/>
          </p:cNvSpPr>
          <p:nvPr>
            <p:ph type="title"/>
          </p:nvPr>
        </p:nvSpPr>
        <p:spPr>
          <a:xfrm>
            <a:off x="1228725" y="314325"/>
            <a:ext cx="7992626" cy="1333045"/>
          </a:xfrm>
        </p:spPr>
        <p:txBody>
          <a:bodyPr/>
          <a:lstStyle/>
          <a:p>
            <a:r>
              <a:rPr lang="en-US" sz="3200" dirty="0"/>
              <a:t>What is Twitter?</a:t>
            </a:r>
          </a:p>
        </p:txBody>
      </p:sp>
      <p:pic>
        <p:nvPicPr>
          <p:cNvPr id="6154" name="Picture 10" descr="Image result for twitter word cloud"/>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58314" y="2372139"/>
            <a:ext cx="4813109" cy="294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76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2312" y="552358"/>
            <a:ext cx="10098991" cy="1311778"/>
          </a:xfrm>
        </p:spPr>
        <p:txBody>
          <a:bodyPr/>
          <a:lstStyle/>
          <a:p>
            <a:r>
              <a:rPr lang="en-US" sz="3200" dirty="0">
                <a:solidFill>
                  <a:srgbClr val="015282"/>
                </a:solidFill>
                <a:latin typeface="Arial"/>
              </a:rPr>
              <a:t>Get started:</a:t>
            </a:r>
            <a:br>
              <a:rPr lang="en-US" sz="3200" dirty="0">
                <a:latin typeface="Arial"/>
              </a:rPr>
            </a:br>
            <a:r>
              <a:rPr lang="en-US" sz="3200" b="0" dirty="0">
                <a:solidFill>
                  <a:srgbClr val="00B0F0"/>
                </a:solidFill>
                <a:latin typeface="Arial"/>
              </a:rPr>
              <a:t>Twitter.com/signup</a:t>
            </a:r>
            <a:br>
              <a:rPr lang="en-US" b="0" dirty="0">
                <a:latin typeface="Arial"/>
              </a:rPr>
            </a:br>
            <a:endParaRPr lang="en-US" b="0" dirty="0">
              <a:latin typeface="Arial"/>
            </a:endParaRPr>
          </a:p>
        </p:txBody>
      </p:sp>
      <p:pic>
        <p:nvPicPr>
          <p:cNvPr id="7" name="Content Placeholder 6" descr="Screen Shot 2017-02-08 at 5.43.36 AM.png"/>
          <p:cNvPicPr>
            <a:picLocks noGrp="1" noChangeAspect="1"/>
          </p:cNvPicPr>
          <p:nvPr>
            <p:ph sz="half" idx="1"/>
          </p:nvPr>
        </p:nvPicPr>
        <p:blipFill>
          <a:blip r:embed="rId3"/>
          <a:stretch>
            <a:fillRect/>
          </a:stretch>
        </p:blipFill>
        <p:spPr>
          <a:xfrm>
            <a:off x="1366273" y="1844877"/>
            <a:ext cx="2598886" cy="2518810"/>
          </a:xfrm>
          <a:prstGeom prst="rect">
            <a:avLst/>
          </a:prstGeom>
          <a:ln w="38100">
            <a:noFill/>
          </a:ln>
          <a:effectLst>
            <a:softEdge rad="12700"/>
          </a:effectLst>
        </p:spPr>
      </p:pic>
      <p:pic>
        <p:nvPicPr>
          <p:cNvPr id="10" name="Picture 9" descr="Screen Shot 2017-02-08 at 5.44.35 AM.png"/>
          <p:cNvPicPr>
            <a:picLocks noChangeAspect="1"/>
          </p:cNvPicPr>
          <p:nvPr/>
        </p:nvPicPr>
        <p:blipFill rotWithShape="1">
          <a:blip r:embed="rId4"/>
          <a:srcRect t="15331" r="39235" b="27536"/>
          <a:stretch/>
        </p:blipFill>
        <p:spPr>
          <a:xfrm>
            <a:off x="9090322" y="3104282"/>
            <a:ext cx="2754675" cy="1898607"/>
          </a:xfrm>
          <a:prstGeom prst="rect">
            <a:avLst/>
          </a:prstGeom>
          <a:noFill/>
          <a:ln w="38100">
            <a:noFill/>
          </a:ln>
          <a:effectLst>
            <a:softEdge rad="12700"/>
          </a:effectLst>
        </p:spPr>
      </p:pic>
      <p:grpSp>
        <p:nvGrpSpPr>
          <p:cNvPr id="4" name="Group 3"/>
          <p:cNvGrpSpPr/>
          <p:nvPr/>
        </p:nvGrpSpPr>
        <p:grpSpPr>
          <a:xfrm>
            <a:off x="4119120" y="2219643"/>
            <a:ext cx="4817241" cy="2595472"/>
            <a:chOff x="3221502" y="2106184"/>
            <a:chExt cx="4951827" cy="2605318"/>
          </a:xfrm>
        </p:grpSpPr>
        <p:pic>
          <p:nvPicPr>
            <p:cNvPr id="9" name="Picture 8" descr="Screen Shot 2017-02-08 at 5.44.28 AM.png"/>
            <p:cNvPicPr>
              <a:picLocks noChangeAspect="1"/>
            </p:cNvPicPr>
            <p:nvPr/>
          </p:nvPicPr>
          <p:blipFill rotWithShape="1">
            <a:blip r:embed="rId5"/>
            <a:srcRect l="1746" t="4436" r="11647" b="10297"/>
            <a:stretch/>
          </p:blipFill>
          <p:spPr>
            <a:xfrm>
              <a:off x="3221502" y="2106184"/>
              <a:ext cx="4951827" cy="2605318"/>
            </a:xfrm>
            <a:prstGeom prst="rect">
              <a:avLst/>
            </a:prstGeom>
            <a:ln w="38100">
              <a:noFill/>
            </a:ln>
            <a:effectLst>
              <a:softEdge rad="12700"/>
            </a:effectLst>
          </p:spPr>
        </p:pic>
        <p:sp>
          <p:nvSpPr>
            <p:cNvPr id="2" name="Rectangle 1"/>
            <p:cNvSpPr/>
            <p:nvPr/>
          </p:nvSpPr>
          <p:spPr>
            <a:xfrm>
              <a:off x="3274418" y="2147302"/>
              <a:ext cx="844061" cy="157615"/>
            </a:xfrm>
            <a:prstGeom prst="rect">
              <a:avLst/>
            </a:prstGeom>
            <a:solidFill>
              <a:schemeClr val="bg1"/>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accent6">
                    <a:lumMod val="50000"/>
                  </a:schemeClr>
                </a:solidFill>
              </a:endParaRPr>
            </a:p>
          </p:txBody>
        </p:sp>
      </p:grpSp>
      <p:sp>
        <p:nvSpPr>
          <p:cNvPr id="19" name="TextBox 18"/>
          <p:cNvSpPr txBox="1"/>
          <p:nvPr/>
        </p:nvSpPr>
        <p:spPr>
          <a:xfrm>
            <a:off x="1646375" y="4645838"/>
            <a:ext cx="1813599" cy="338554"/>
          </a:xfrm>
          <a:prstGeom prst="rect">
            <a:avLst/>
          </a:prstGeom>
          <a:solidFill>
            <a:schemeClr val="bg2"/>
          </a:solidFill>
        </p:spPr>
        <p:txBody>
          <a:bodyPr wrap="square" rtlCol="0">
            <a:spAutoFit/>
          </a:bodyPr>
          <a:lstStyle/>
          <a:p>
            <a:r>
              <a:rPr lang="en-US" sz="1600" b="1" dirty="0">
                <a:solidFill>
                  <a:schemeClr val="accent6">
                    <a:lumMod val="50000"/>
                  </a:schemeClr>
                </a:solidFill>
              </a:rPr>
              <a:t>Create a handle</a:t>
            </a:r>
          </a:p>
        </p:txBody>
      </p:sp>
      <p:sp>
        <p:nvSpPr>
          <p:cNvPr id="20" name="TextBox 19"/>
          <p:cNvSpPr txBox="1"/>
          <p:nvPr/>
        </p:nvSpPr>
        <p:spPr>
          <a:xfrm>
            <a:off x="5582813" y="1703335"/>
            <a:ext cx="1889854" cy="338554"/>
          </a:xfrm>
          <a:prstGeom prst="rect">
            <a:avLst/>
          </a:prstGeom>
          <a:solidFill>
            <a:schemeClr val="bg2"/>
          </a:solidFill>
        </p:spPr>
        <p:txBody>
          <a:bodyPr wrap="square" rtlCol="0">
            <a:spAutoFit/>
          </a:bodyPr>
          <a:lstStyle/>
          <a:p>
            <a:r>
              <a:rPr lang="en-US" sz="1600" b="1" dirty="0">
                <a:solidFill>
                  <a:schemeClr val="accent6">
                    <a:lumMod val="50000"/>
                  </a:schemeClr>
                </a:solidFill>
              </a:rPr>
              <a:t>Share interests</a:t>
            </a:r>
          </a:p>
        </p:txBody>
      </p:sp>
      <p:sp>
        <p:nvSpPr>
          <p:cNvPr id="21" name="TextBox 20"/>
          <p:cNvSpPr txBox="1"/>
          <p:nvPr/>
        </p:nvSpPr>
        <p:spPr>
          <a:xfrm>
            <a:off x="9666995" y="5230216"/>
            <a:ext cx="2178002" cy="323165"/>
          </a:xfrm>
          <a:prstGeom prst="rect">
            <a:avLst/>
          </a:prstGeom>
          <a:solidFill>
            <a:schemeClr val="bg2"/>
          </a:solidFill>
        </p:spPr>
        <p:txBody>
          <a:bodyPr wrap="square" rtlCol="0">
            <a:spAutoFit/>
          </a:bodyPr>
          <a:lstStyle/>
          <a:p>
            <a:r>
              <a:rPr lang="en-US" sz="1500" b="1" dirty="0">
                <a:solidFill>
                  <a:schemeClr val="accent6">
                    <a:lumMod val="50000"/>
                  </a:schemeClr>
                </a:solidFill>
              </a:rPr>
              <a:t>Find people you know</a:t>
            </a:r>
          </a:p>
        </p:txBody>
      </p:sp>
    </p:spTree>
    <p:extLst>
      <p:ext uri="{BB962C8B-B14F-4D97-AF65-F5344CB8AC3E}">
        <p14:creationId xmlns:p14="http://schemas.microsoft.com/office/powerpoint/2010/main" val="114633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Optimize</a:t>
            </a:r>
          </a:p>
        </p:txBody>
      </p:sp>
      <p:pic>
        <p:nvPicPr>
          <p:cNvPr id="3080" name="Picture 8" descr="Image result for improve twitter boost"/>
          <p:cNvPicPr>
            <a:picLocks noChangeAspect="1" noChangeArrowheads="1"/>
          </p:cNvPicPr>
          <p:nvPr/>
        </p:nvPicPr>
        <p:blipFill rotWithShape="1">
          <a:blip r:embed="rId3">
            <a:extLst>
              <a:ext uri="{28A0092B-C50C-407E-A947-70E740481C1C}">
                <a14:useLocalDpi xmlns:a14="http://schemas.microsoft.com/office/drawing/2010/main" val="0"/>
              </a:ext>
            </a:extLst>
          </a:blip>
          <a:srcRect t="3773"/>
          <a:stretch/>
        </p:blipFill>
        <p:spPr bwMode="auto">
          <a:xfrm>
            <a:off x="1506073" y="1505242"/>
            <a:ext cx="8580461" cy="389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02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endParaRPr lang="en-US" dirty="0"/>
          </a:p>
          <a:p>
            <a:endParaRPr lang="en-US" dirty="0"/>
          </a:p>
        </p:txBody>
      </p:sp>
      <p:sp>
        <p:nvSpPr>
          <p:cNvPr id="3" name="Title 2"/>
          <p:cNvSpPr>
            <a:spLocks noGrp="1"/>
          </p:cNvSpPr>
          <p:nvPr>
            <p:ph type="title"/>
          </p:nvPr>
        </p:nvSpPr>
        <p:spPr>
          <a:xfrm>
            <a:off x="1247773" y="391147"/>
            <a:ext cx="10681628" cy="1333045"/>
          </a:xfrm>
        </p:spPr>
        <p:txBody>
          <a:bodyPr/>
          <a:lstStyle/>
          <a:p>
            <a:r>
              <a:rPr lang="en-US" sz="3200" dirty="0"/>
              <a:t>Complete your profile: </a:t>
            </a:r>
          </a:p>
        </p:txBody>
      </p:sp>
      <p:pic>
        <p:nvPicPr>
          <p:cNvPr id="7" name="Picture 6" descr="Screen Shot 2017-02-08 at 4.57.48 AM.png"/>
          <p:cNvPicPr>
            <a:picLocks noChangeAspect="1"/>
          </p:cNvPicPr>
          <p:nvPr/>
        </p:nvPicPr>
        <p:blipFill rotWithShape="1">
          <a:blip r:embed="rId3"/>
          <a:srcRect t="7015"/>
          <a:stretch/>
        </p:blipFill>
        <p:spPr>
          <a:xfrm>
            <a:off x="2717849" y="1541834"/>
            <a:ext cx="8612730" cy="4101105"/>
          </a:xfrm>
          <a:prstGeom prst="rect">
            <a:avLst/>
          </a:prstGeom>
          <a:ln w="57150">
            <a:solidFill>
              <a:schemeClr val="bg1"/>
            </a:solidFill>
          </a:ln>
        </p:spPr>
      </p:pic>
      <p:sp>
        <p:nvSpPr>
          <p:cNvPr id="4" name="Rectangle 3"/>
          <p:cNvSpPr/>
          <p:nvPr/>
        </p:nvSpPr>
        <p:spPr>
          <a:xfrm>
            <a:off x="3030538" y="2554068"/>
            <a:ext cx="1367537" cy="1392703"/>
          </a:xfrm>
          <a:prstGeom prst="rect">
            <a:avLst/>
          </a:prstGeom>
          <a:noFill/>
          <a:ln w="5715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6" name="Rectangle 5"/>
          <p:cNvSpPr/>
          <p:nvPr/>
        </p:nvSpPr>
        <p:spPr>
          <a:xfrm>
            <a:off x="3030538" y="4054669"/>
            <a:ext cx="1879087" cy="1091702"/>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030538" y="5327204"/>
            <a:ext cx="1541461" cy="173513"/>
          </a:xfrm>
          <a:prstGeom prst="rect">
            <a:avLst/>
          </a:prstGeom>
          <a:noFill/>
          <a:ln w="38100">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2701733" y="1522023"/>
            <a:ext cx="8612730" cy="1895663"/>
            <a:chOff x="1379975" y="1472971"/>
            <a:chExt cx="9156727" cy="2012661"/>
          </a:xfrm>
        </p:grpSpPr>
        <p:cxnSp>
          <p:nvCxnSpPr>
            <p:cNvPr id="10" name="Straight Connector 9"/>
            <p:cNvCxnSpPr/>
            <p:nvPr/>
          </p:nvCxnSpPr>
          <p:spPr>
            <a:xfrm flipH="1">
              <a:off x="1379975" y="1472971"/>
              <a:ext cx="9818" cy="199854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1379975" y="3471520"/>
              <a:ext cx="329936" cy="1411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10536702" y="1486437"/>
              <a:ext cx="0" cy="198508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V="1">
              <a:off x="1399612" y="1486436"/>
              <a:ext cx="9137090" cy="13467"/>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33" name="TextBox 32"/>
          <p:cNvSpPr txBox="1"/>
          <p:nvPr/>
        </p:nvSpPr>
        <p:spPr>
          <a:xfrm>
            <a:off x="1438379" y="1526770"/>
            <a:ext cx="1459957" cy="323165"/>
          </a:xfrm>
          <a:prstGeom prst="rect">
            <a:avLst/>
          </a:prstGeom>
          <a:solidFill>
            <a:schemeClr val="bg2"/>
          </a:solidFill>
        </p:spPr>
        <p:txBody>
          <a:bodyPr wrap="square" rtlCol="0">
            <a:spAutoFit/>
          </a:bodyPr>
          <a:lstStyle/>
          <a:p>
            <a:r>
              <a:rPr lang="en-US" sz="1500" b="1" dirty="0">
                <a:solidFill>
                  <a:schemeClr val="accent6">
                    <a:lumMod val="50000"/>
                  </a:schemeClr>
                </a:solidFill>
              </a:rPr>
              <a:t>Banner image </a:t>
            </a:r>
          </a:p>
        </p:txBody>
      </p:sp>
      <p:sp>
        <p:nvSpPr>
          <p:cNvPr id="34" name="TextBox 33"/>
          <p:cNvSpPr txBox="1"/>
          <p:nvPr/>
        </p:nvSpPr>
        <p:spPr>
          <a:xfrm>
            <a:off x="1438379" y="2500985"/>
            <a:ext cx="1459958" cy="553998"/>
          </a:xfrm>
          <a:prstGeom prst="rect">
            <a:avLst/>
          </a:prstGeom>
          <a:solidFill>
            <a:schemeClr val="bg2"/>
          </a:solidFill>
        </p:spPr>
        <p:txBody>
          <a:bodyPr wrap="square" rtlCol="0">
            <a:spAutoFit/>
          </a:bodyPr>
          <a:lstStyle/>
          <a:p>
            <a:r>
              <a:rPr lang="en-US" sz="1500" b="1" dirty="0">
                <a:solidFill>
                  <a:schemeClr val="accent6">
                    <a:lumMod val="50000"/>
                  </a:schemeClr>
                </a:solidFill>
              </a:rPr>
              <a:t>Professional picture</a:t>
            </a:r>
          </a:p>
        </p:txBody>
      </p:sp>
      <p:sp>
        <p:nvSpPr>
          <p:cNvPr id="35" name="TextBox 34"/>
          <p:cNvSpPr txBox="1"/>
          <p:nvPr/>
        </p:nvSpPr>
        <p:spPr>
          <a:xfrm>
            <a:off x="1478540" y="4054668"/>
            <a:ext cx="1419796" cy="553998"/>
          </a:xfrm>
          <a:prstGeom prst="rect">
            <a:avLst/>
          </a:prstGeom>
          <a:solidFill>
            <a:schemeClr val="bg2"/>
          </a:solidFill>
        </p:spPr>
        <p:txBody>
          <a:bodyPr wrap="square" rtlCol="0">
            <a:spAutoFit/>
          </a:bodyPr>
          <a:lstStyle/>
          <a:p>
            <a:r>
              <a:rPr lang="en-US" sz="1500" b="1" dirty="0">
                <a:solidFill>
                  <a:schemeClr val="accent6">
                    <a:lumMod val="50000"/>
                  </a:schemeClr>
                </a:solidFill>
              </a:rPr>
              <a:t>Profile with keywords </a:t>
            </a:r>
          </a:p>
        </p:txBody>
      </p:sp>
      <p:sp>
        <p:nvSpPr>
          <p:cNvPr id="36" name="TextBox 35"/>
          <p:cNvSpPr txBox="1"/>
          <p:nvPr/>
        </p:nvSpPr>
        <p:spPr>
          <a:xfrm>
            <a:off x="1408715" y="5060325"/>
            <a:ext cx="1489621" cy="553998"/>
          </a:xfrm>
          <a:prstGeom prst="rect">
            <a:avLst/>
          </a:prstGeom>
          <a:solidFill>
            <a:schemeClr val="bg2"/>
          </a:solidFill>
        </p:spPr>
        <p:txBody>
          <a:bodyPr wrap="square" rtlCol="0">
            <a:spAutoFit/>
          </a:bodyPr>
          <a:lstStyle/>
          <a:p>
            <a:r>
              <a:rPr lang="en-US" sz="1500" b="1" dirty="0">
                <a:solidFill>
                  <a:schemeClr val="accent6">
                    <a:lumMod val="50000"/>
                  </a:schemeClr>
                </a:solidFill>
              </a:rPr>
              <a:t>Link to a digital asset </a:t>
            </a:r>
          </a:p>
        </p:txBody>
      </p:sp>
      <p:cxnSp>
        <p:nvCxnSpPr>
          <p:cNvPr id="42" name="Straight Connector 41"/>
          <p:cNvCxnSpPr/>
          <p:nvPr/>
        </p:nvCxnSpPr>
        <p:spPr>
          <a:xfrm flipV="1">
            <a:off x="4398075" y="3363588"/>
            <a:ext cx="6950974" cy="24431"/>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04542661"/>
      </p:ext>
    </p:extLst>
  </p:cSld>
  <p:clrMapOvr>
    <a:masterClrMapping/>
  </p:clrMapOvr>
</p:sld>
</file>

<file path=ppt/theme/theme1.xml><?xml version="1.0" encoding="utf-8"?>
<a:theme xmlns:a="http://schemas.openxmlformats.org/drawingml/2006/main" name="Office Theme">
  <a:themeElements>
    <a:clrScheme name="URAC">
      <a:dk1>
        <a:srgbClr val="015282"/>
      </a:dk1>
      <a:lt1>
        <a:srgbClr val="FFFFFF"/>
      </a:lt1>
      <a:dk2>
        <a:srgbClr val="015282"/>
      </a:dk2>
      <a:lt2>
        <a:srgbClr val="E7E6E6"/>
      </a:lt2>
      <a:accent1>
        <a:srgbClr val="015282"/>
      </a:accent1>
      <a:accent2>
        <a:srgbClr val="E9D566"/>
      </a:accent2>
      <a:accent3>
        <a:srgbClr val="A5A5A5"/>
      </a:accent3>
      <a:accent4>
        <a:srgbClr val="015282"/>
      </a:accent4>
      <a:accent5>
        <a:srgbClr val="797979"/>
      </a:accent5>
      <a:accent6>
        <a:srgbClr val="5E5E5E"/>
      </a:accent6>
      <a:hlink>
        <a:srgbClr val="015282"/>
      </a:hlink>
      <a:folHlink>
        <a:srgbClr val="C0C0C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5D0DC643E90C4289D13D2D76A33BAF" ma:contentTypeVersion="2" ma:contentTypeDescription="Create a new document." ma:contentTypeScope="" ma:versionID="2deb6ac33c6d43fb10e1efc29ac695d0">
  <xsd:schema xmlns:xsd="http://www.w3.org/2001/XMLSchema" xmlns:xs="http://www.w3.org/2001/XMLSchema" xmlns:p="http://schemas.microsoft.com/office/2006/metadata/properties" xmlns:ns2="7e509abe-b97b-4c3c-9be4-40fad4552ed5" targetNamespace="http://schemas.microsoft.com/office/2006/metadata/properties" ma:root="true" ma:fieldsID="8f400dd2de6611f63e5b13b1315bf299" ns2:_="">
    <xsd:import namespace="7e509abe-b97b-4c3c-9be4-40fad4552ed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509abe-b97b-4c3c-9be4-40fad4552ed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DE89EE-E5CB-45F4-BFEC-D63AE11A6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509abe-b97b-4c3c-9be4-40fad4552e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873A4F-DAD1-4F47-9E38-6335C5928215}">
  <ds:schemaRefs>
    <ds:schemaRef ds:uri="http://schemas.microsoft.com/sharepoint/v3/contenttype/forms"/>
  </ds:schemaRefs>
</ds:datastoreItem>
</file>

<file path=customXml/itemProps3.xml><?xml version="1.0" encoding="utf-8"?>
<ds:datastoreItem xmlns:ds="http://schemas.openxmlformats.org/officeDocument/2006/customXml" ds:itemID="{DC2D6A5E-C608-4DEF-AAB2-5159637B5A54}">
  <ds:schemaRefs>
    <ds:schemaRef ds:uri="http://schemas.openxmlformats.org/package/2006/metadata/core-properties"/>
    <ds:schemaRef ds:uri="http://schemas.microsoft.com/office/2006/documentManagement/types"/>
    <ds:schemaRef ds:uri="7e509abe-b97b-4c3c-9be4-40fad4552ed5"/>
    <ds:schemaRef ds:uri="http://www.w3.org/XML/1998/namespace"/>
    <ds:schemaRef ds:uri="http://purl.org/dc/dcmitype/"/>
    <ds:schemaRef ds:uri="http://purl.org/dc/terms/"/>
    <ds:schemaRef ds:uri="http://schemas.microsoft.com/office/infopath/2007/PartnerControls"/>
    <ds:schemaRef ds:uri="http://purl.org/dc/elements/1.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679</TotalTime>
  <Words>579</Words>
  <Application>Microsoft Office PowerPoint</Application>
  <PresentationFormat>Widescreen</PresentationFormat>
  <Paragraphs>187</Paragraphs>
  <Slides>37</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(body)</vt:lpstr>
      <vt:lpstr>Calibri</vt:lpstr>
      <vt:lpstr>Helvetica Neue</vt:lpstr>
      <vt:lpstr>LucidaGrande</vt:lpstr>
      <vt:lpstr>Wingdings</vt:lpstr>
      <vt:lpstr>Office Theme</vt:lpstr>
      <vt:lpstr>Twitter and LinkedIn Getting Started With Social Media  </vt:lpstr>
      <vt:lpstr>Agenda</vt:lpstr>
      <vt:lpstr>Why can’t you ignore social media? Google yourself.</vt:lpstr>
      <vt:lpstr>Key steps:  </vt:lpstr>
      <vt:lpstr>Twitter</vt:lpstr>
      <vt:lpstr>What is Twitter?</vt:lpstr>
      <vt:lpstr>Get started: Twitter.com/signup </vt:lpstr>
      <vt:lpstr>Optimize</vt:lpstr>
      <vt:lpstr>Complete your profile: </vt:lpstr>
      <vt:lpstr>Network</vt:lpstr>
      <vt:lpstr>Follow thought leaders and brands</vt:lpstr>
      <vt:lpstr>Follow lists</vt:lpstr>
      <vt:lpstr>Engage</vt:lpstr>
      <vt:lpstr>Browse your feed and search for #s</vt:lpstr>
      <vt:lpstr>Engage with content by replying to, liking and retweeting tweets </vt:lpstr>
      <vt:lpstr>Start a conversation by tweeting to followers and influencers </vt:lpstr>
      <vt:lpstr>The do’s and don'ts of Twitter </vt:lpstr>
      <vt:lpstr>To social media in 20 mins or less </vt:lpstr>
      <vt:lpstr>PowerPoint Presentation</vt:lpstr>
      <vt:lpstr>PowerPoint Presentation</vt:lpstr>
      <vt:lpstr>LinkedIn </vt:lpstr>
      <vt:lpstr>What is LinkedIn?</vt:lpstr>
      <vt:lpstr>Optimize</vt:lpstr>
      <vt:lpstr>Complete your profile</vt:lpstr>
      <vt:lpstr>Optimize your header </vt:lpstr>
      <vt:lpstr>Turn your headline into a value proposition </vt:lpstr>
      <vt:lpstr>Write a summary full of keywords</vt:lpstr>
      <vt:lpstr>PowerPoint Presentation</vt:lpstr>
      <vt:lpstr>Reorganize and prioritize your skills</vt:lpstr>
      <vt:lpstr>Increase your recommendations</vt:lpstr>
      <vt:lpstr>Network </vt:lpstr>
      <vt:lpstr>Connect with professionals, join groups, and follow companies</vt:lpstr>
      <vt:lpstr>Engage </vt:lpstr>
      <vt:lpstr>Engage through thought leadership</vt:lpstr>
      <vt:lpstr>The do’s and don'ts of LinkedIn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C-Suite Guide:  Getting Started With Social Media</dc:title>
  <dc:creator>Megarbane, Karen</dc:creator>
  <cp:lastModifiedBy>Megarbane, Karen</cp:lastModifiedBy>
  <cp:revision>187</cp:revision>
  <cp:lastPrinted>2017-02-09T13:39:43Z</cp:lastPrinted>
  <dcterms:modified xsi:type="dcterms:W3CDTF">2017-02-28T19:39:49Z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0x0101008C5D0DC643E90C4289D13D2D76A33BAF</vt:lpwstr>
  </property>
</Properties>
</file>